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8" r:id="rId4"/>
    <p:sldId id="267" r:id="rId5"/>
    <p:sldId id="265" r:id="rId6"/>
    <p:sldId id="266" r:id="rId7"/>
    <p:sldId id="261" r:id="rId8"/>
    <p:sldId id="262" r:id="rId9"/>
    <p:sldId id="263" r:id="rId10"/>
    <p:sldId id="264" r:id="rId11"/>
    <p:sldId id="25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EBF0"/>
    <a:srgbClr val="48D4E5"/>
    <a:srgbClr val="16A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6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4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5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629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06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4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5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9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5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4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5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51A8-1705-44B0-8525-B02BB6AB448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CE830B-CDA1-4EC6-935C-62C336886BAD}"/>
              </a:ext>
            </a:extLst>
          </p:cNvPr>
          <p:cNvSpPr txBox="1"/>
          <p:nvPr/>
        </p:nvSpPr>
        <p:spPr>
          <a:xfrm>
            <a:off x="485615" y="1422261"/>
            <a:ext cx="77909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48D4E5"/>
                </a:solidFill>
                <a:latin typeface="Gilroy ExtraBold" panose="00000900000000000000" pitchFamily="50" charset="-52"/>
              </a:rPr>
              <a:t>КОРОНАВИРУСНАЯ ИНФЕКЦИЯ</a:t>
            </a:r>
          </a:p>
          <a:p>
            <a:r>
              <a:rPr lang="en-US" sz="4400" dirty="0" smtClean="0">
                <a:latin typeface="Arial Narrow" pitchFamily="34" charset="0"/>
              </a:rPr>
              <a:t>COVID-19</a:t>
            </a:r>
            <a:endParaRPr lang="ru-RU" sz="4400" dirty="0">
              <a:latin typeface="Arial Narrow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EBB29A-2DB9-4465-9D66-F659F2F5A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182">
            <a:off x="-50647" y="1762936"/>
            <a:ext cx="3190913" cy="755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AD90397E-A703-443F-BE58-E735E7EAEEB5}"/>
              </a:ext>
            </a:extLst>
          </p:cNvPr>
          <p:cNvSpPr/>
          <p:nvPr/>
        </p:nvSpPr>
        <p:spPr>
          <a:xfrm>
            <a:off x="6435733" y="1456781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27E289E-85FD-4429-89D9-1863FBFA35B2}"/>
              </a:ext>
            </a:extLst>
          </p:cNvPr>
          <p:cNvSpPr/>
          <p:nvPr/>
        </p:nvSpPr>
        <p:spPr>
          <a:xfrm>
            <a:off x="1701754" y="1486782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009B24-48F2-470D-90B7-CCFDBF5E67B8}"/>
              </a:ext>
            </a:extLst>
          </p:cNvPr>
          <p:cNvSpPr/>
          <p:nvPr/>
        </p:nvSpPr>
        <p:spPr>
          <a:xfrm>
            <a:off x="1690199" y="493371"/>
            <a:ext cx="7913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ВОЗМОЖНЫЕ РЕАКЦИИ ПОСЛЕ ВАКЦИНАЦИИ</a:t>
            </a:r>
          </a:p>
        </p:txBody>
      </p:sp>
      <p:pic>
        <p:nvPicPr>
          <p:cNvPr id="9" name="Picture 66" descr="Иконки «Болезнь» — скачай бесплатно PNG и вектор">
            <a:extLst>
              <a:ext uri="{FF2B5EF4-FFF2-40B4-BE49-F238E27FC236}">
                <a16:creationId xmlns:a16="http://schemas.microsoft.com/office/drawing/2014/main" id="{618EF8CF-B84D-4AA7-99B7-AB9218A0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15" y="1537164"/>
            <a:ext cx="621016" cy="62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04E05D-1AD1-4437-92BC-E61F38DC1201}"/>
              </a:ext>
            </a:extLst>
          </p:cNvPr>
          <p:cNvSpPr/>
          <p:nvPr/>
        </p:nvSpPr>
        <p:spPr>
          <a:xfrm>
            <a:off x="731749" y="2708963"/>
            <a:ext cx="4025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непродолжительный озноб;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температуры тела;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боль в суставах и мышцах;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общее недомогание;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головная боль.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2F544D1-DFCC-4647-9057-6AC7C3981251}"/>
              </a:ext>
            </a:extLst>
          </p:cNvPr>
          <p:cNvSpPr/>
          <p:nvPr/>
        </p:nvSpPr>
        <p:spPr>
          <a:xfrm>
            <a:off x="384721" y="915571"/>
            <a:ext cx="87447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Развиваются в первые-вторые сутки после вакцинации и проходят в течение 3-х последующих дней.</a:t>
            </a:r>
            <a:endParaRPr lang="ru-RU" sz="1400" dirty="0"/>
          </a:p>
        </p:txBody>
      </p:sp>
      <p:pic>
        <p:nvPicPr>
          <p:cNvPr id="13" name="Picture 70" descr="МГТУ им. Н.Э. Баумана — Профилактика коронавирусной инфекции">
            <a:extLst>
              <a:ext uri="{FF2B5EF4-FFF2-40B4-BE49-F238E27FC236}">
                <a16:creationId xmlns:a16="http://schemas.microsoft.com/office/drawing/2014/main" id="{F7E9BA5A-0468-4809-A878-6F609B335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73" y="1547371"/>
            <a:ext cx="479322" cy="4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7B616BB-7699-4325-AE7A-72AD3C8B43DE}"/>
              </a:ext>
            </a:extLst>
          </p:cNvPr>
          <p:cNvSpPr/>
          <p:nvPr/>
        </p:nvSpPr>
        <p:spPr>
          <a:xfrm>
            <a:off x="1164019" y="2259229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реакции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DC09201-6F17-4B05-A876-1E5714B252E2}"/>
              </a:ext>
            </a:extLst>
          </p:cNvPr>
          <p:cNvSpPr/>
          <p:nvPr/>
        </p:nvSpPr>
        <p:spPr>
          <a:xfrm>
            <a:off x="5765720" y="2247871"/>
            <a:ext cx="2214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Местные реакции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32AD2FB-AE29-47C1-8650-451CFDEA535C}"/>
              </a:ext>
            </a:extLst>
          </p:cNvPr>
          <p:cNvSpPr/>
          <p:nvPr/>
        </p:nvSpPr>
        <p:spPr>
          <a:xfrm>
            <a:off x="5031558" y="2702036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болезненность в месте инъекции;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покраснение и отечность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6AF0DD6-5470-45E0-9304-DFB4A8B7E1D9}"/>
              </a:ext>
            </a:extLst>
          </p:cNvPr>
          <p:cNvSpPr/>
          <p:nvPr/>
        </p:nvSpPr>
        <p:spPr>
          <a:xfrm>
            <a:off x="782743" y="4386872"/>
            <a:ext cx="8361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Реже отмечаются тошнота, диспепсия, снижение аппетита, иногда - увеличение регионарных лимфоузлов. Возможно развитие аллергических реакций.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DDED84B-4248-43B0-8429-512474061E65}"/>
              </a:ext>
            </a:extLst>
          </p:cNvPr>
          <p:cNvSpPr/>
          <p:nvPr/>
        </p:nvSpPr>
        <p:spPr>
          <a:xfrm>
            <a:off x="398866" y="5307813"/>
            <a:ext cx="9265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ПОДОБНЫЕ РЕАКЦИИ – ЭТО </a:t>
            </a:r>
            <a:r>
              <a:rPr lang="ru-RU" b="1" dirty="0">
                <a:solidFill>
                  <a:srgbClr val="16A6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НОРМАЛЬНЫЙ ФИЗИОЛОГИЧЕСКИЙ ОТВЕТ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38C969-D1BB-46DB-9B0A-E10DC9D2C96A}"/>
              </a:ext>
            </a:extLst>
          </p:cNvPr>
          <p:cNvSpPr/>
          <p:nvPr/>
        </p:nvSpPr>
        <p:spPr>
          <a:xfrm>
            <a:off x="782743" y="5841409"/>
            <a:ext cx="8007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Недомогание после прививки не является противопоказанием ко второму этапу.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EF1745-2204-489A-9E1A-832816D50A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7712">
            <a:off x="-1196271" y="1056521"/>
            <a:ext cx="4076963" cy="85623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1527B44-3BA0-41A9-B685-71B9B26C6243}"/>
              </a:ext>
            </a:extLst>
          </p:cNvPr>
          <p:cNvSpPr/>
          <p:nvPr/>
        </p:nvSpPr>
        <p:spPr>
          <a:xfrm>
            <a:off x="2008909" y="684370"/>
            <a:ext cx="67065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По данным </a:t>
            </a:r>
            <a:r>
              <a:rPr lang="ru-RU" sz="24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на </a:t>
            </a:r>
            <a:r>
              <a:rPr lang="ru-RU" sz="2400" b="1" dirty="0" smtClean="0">
                <a:latin typeface="Gilroy ExtraBold" panose="00000900000000000000" pitchFamily="50" charset="-52"/>
                <a:cs typeface="Arial" panose="020B0604020202020204" pitchFamily="34" charset="0"/>
              </a:rPr>
              <a:t>25</a:t>
            </a:r>
            <a:r>
              <a:rPr lang="ru-RU" sz="2400" b="1" dirty="0" smtClean="0">
                <a:latin typeface="Gilroy ExtraBold" panose="00000900000000000000" pitchFamily="50" charset="-52"/>
                <a:cs typeface="Arial" panose="020B0604020202020204" pitchFamily="34" charset="0"/>
              </a:rPr>
              <a:t>.03</a:t>
            </a:r>
            <a:r>
              <a:rPr lang="ru-RU" sz="24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в Челябинской области  </a:t>
            </a:r>
          </a:p>
          <a:p>
            <a:endParaRPr lang="ru-RU" sz="2400" dirty="0">
              <a:latin typeface="Gilroy Light" panose="00000400000000000000" pitchFamily="50" charset="-52"/>
              <a:cs typeface="Arial" panose="020B0604020202020204" pitchFamily="34" charset="0"/>
            </a:endParaRPr>
          </a:p>
          <a:p>
            <a:endParaRPr lang="ru-RU" sz="2400" dirty="0" smtClean="0">
              <a:latin typeface="Gilroy Light" panose="00000400000000000000" pitchFamily="50" charset="-52"/>
              <a:cs typeface="Arial" panose="020B0604020202020204" pitchFamily="34" charset="0"/>
            </a:endParaRPr>
          </a:p>
          <a:p>
            <a:pPr algn="r"/>
            <a: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</a:br>
            <a: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</a:br>
            <a: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Вакцинацию от </a:t>
            </a:r>
            <a:r>
              <a:rPr lang="en-US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COVID - 19 </a:t>
            </a:r>
            <a: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начали </a:t>
            </a:r>
          </a:p>
          <a:p>
            <a:pPr algn="r"/>
            <a:r>
              <a:rPr lang="ru-RU" sz="2400" b="1" dirty="0" smtClean="0">
                <a:latin typeface="Gilroy ExtraBold" panose="00000900000000000000" pitchFamily="50" charset="-52"/>
                <a:cs typeface="Arial" panose="020B0604020202020204" pitchFamily="34" charset="0"/>
              </a:rPr>
              <a:t>115 028 </a:t>
            </a:r>
            <a:r>
              <a:rPr lang="ru-RU" sz="2400" b="1" dirty="0" smtClean="0">
                <a:latin typeface="Gilroy ExtraBold" panose="00000900000000000000" pitchFamily="50" charset="-52"/>
                <a:cs typeface="Arial" panose="020B0604020202020204" pitchFamily="34" charset="0"/>
              </a:rPr>
              <a:t>человек</a:t>
            </a:r>
          </a:p>
          <a:p>
            <a:pPr algn="r"/>
            <a:r>
              <a:rPr lang="ru-RU" sz="24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</a:br>
            <a: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Вакцинацию завершили  </a:t>
            </a:r>
          </a:p>
          <a:p>
            <a:pPr algn="r"/>
            <a:r>
              <a:rPr lang="ru-RU" sz="2400" b="1" dirty="0" smtClean="0">
                <a:latin typeface="Gilroy ExtraBold" panose="00000900000000000000" pitchFamily="50" charset="-52"/>
                <a:cs typeface="Arial" panose="020B0604020202020204" pitchFamily="34" charset="0"/>
              </a:rPr>
              <a:t>83 770 </a:t>
            </a:r>
            <a:r>
              <a:rPr lang="ru-RU" sz="2400" b="1" dirty="0" smtClean="0">
                <a:latin typeface="Gilroy ExtraBold" panose="00000900000000000000" pitchFamily="50" charset="-52"/>
                <a:cs typeface="Arial" panose="020B0604020202020204" pitchFamily="34" charset="0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3567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6"/>
          <p:cNvSpPr txBox="1">
            <a:spLocks/>
          </p:cNvSpPr>
          <p:nvPr/>
        </p:nvSpPr>
        <p:spPr>
          <a:xfrm>
            <a:off x="333512" y="616047"/>
            <a:ext cx="8111625" cy="4953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ru-RU" sz="21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ilroy ExtraBold" panose="00000900000000000000" pitchFamily="50" charset="-52"/>
                <a:cs typeface="Calibri" panose="020F0502020204030204" pitchFamily="34" charset="0"/>
              </a:rPr>
              <a:t>ПРОФИЛАКТИЧЕСКИЙ МЕДИЦИНСКИЙ ОСМОТР / ДИСПАНСЕРИЗАЦИЯ</a:t>
            </a:r>
            <a:endParaRPr lang="en-US" sz="2100" b="1" dirty="0">
              <a:solidFill>
                <a:srgbClr val="000000">
                  <a:lumMod val="65000"/>
                  <a:lumOff val="35000"/>
                </a:srgbClr>
              </a:solidFill>
              <a:latin typeface="Gilroy ExtraBold" panose="00000900000000000000" pitchFamily="50" charset="-52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512" y="1943234"/>
            <a:ext cx="6191385" cy="4558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350" b="1" dirty="0" smtClean="0">
                <a:latin typeface="Gilroy Light" panose="00000400000000000000" pitchFamily="50" charset="-52"/>
                <a:cs typeface="Times New Roman" pitchFamily="18" charset="0"/>
              </a:rPr>
              <a:t>Профилактический медицинский осмотр </a:t>
            </a:r>
            <a:r>
              <a:rPr lang="ru-RU" sz="1350" dirty="0" smtClean="0">
                <a:latin typeface="Gilroy Light" panose="00000400000000000000" pitchFamily="50" charset="-52"/>
                <a:cs typeface="Times New Roman" pitchFamily="18" charset="0"/>
              </a:rPr>
              <a:t>проводится в целях раннего (своевременного) выявления состояний, заболеваний и факторов риска их развития, немедицинского потребления наркотических средств и психотропных веществ, а также в целях определения групп здоровья и выработки рекомендаций для пациентов.</a:t>
            </a:r>
          </a:p>
          <a:p>
            <a:pPr lvl="0">
              <a:lnSpc>
                <a:spcPct val="150000"/>
              </a:lnSpc>
            </a:pPr>
            <a:endParaRPr lang="ru-RU" sz="1350" b="1" dirty="0" smtClean="0">
              <a:latin typeface="Gilroy Light" panose="00000400000000000000" pitchFamily="50" charset="-52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350" b="1" dirty="0" smtClean="0">
                <a:latin typeface="Gilroy Light" panose="00000400000000000000" pitchFamily="50" charset="-52"/>
                <a:cs typeface="Times New Roman" pitchFamily="18" charset="0"/>
              </a:rPr>
              <a:t>Диспансеризация </a:t>
            </a:r>
            <a:r>
              <a:rPr lang="ru-RU" sz="1350" dirty="0">
                <a:latin typeface="Gilroy Light" panose="00000400000000000000" pitchFamily="50" charset="-52"/>
                <a:cs typeface="Times New Roman" pitchFamily="18" charset="0"/>
              </a:rPr>
              <a:t>представляет собой комплекс мероприятий, включающий в себя профилактический медицинский осмотр и дополнительные методы обследований, проводимых в целях оценки состояния здоровья (включая определение группы здоровья и группы диспансерного наблюдения) и осуществляемых в отношении определенных групп населения в соответствии с законодательством Российской </a:t>
            </a:r>
            <a:r>
              <a:rPr lang="ru-RU" sz="1350" dirty="0">
                <a:latin typeface="Gilroy Light" panose="00000400000000000000" pitchFamily="50" charset="-52"/>
                <a:cs typeface="Times New Roman" pitchFamily="18" charset="0"/>
              </a:rPr>
              <a:t>Федерации.</a:t>
            </a:r>
          </a:p>
          <a:p>
            <a:pPr lvl="0" algn="just"/>
            <a:r>
              <a:rPr lang="ru-RU" sz="1350" b="1" dirty="0">
                <a:latin typeface="Gilroy Light" panose="00000400000000000000" pitchFamily="50" charset="-52"/>
                <a:cs typeface="Times New Roman" pitchFamily="18" charset="0"/>
              </a:rPr>
              <a:t/>
            </a:r>
            <a:br>
              <a:rPr lang="ru-RU" sz="1350" b="1" dirty="0">
                <a:latin typeface="Gilroy Light" panose="00000400000000000000" pitchFamily="50" charset="-52"/>
                <a:cs typeface="Times New Roman" pitchFamily="18" charset="0"/>
              </a:rPr>
            </a:br>
            <a:endParaRPr lang="ru-RU" sz="1350" dirty="0">
              <a:latin typeface="Gilroy Light" panose="000004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833" y="2130371"/>
            <a:ext cx="2154125" cy="21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6"/>
          <p:cNvSpPr txBox="1">
            <a:spLocks/>
          </p:cNvSpPr>
          <p:nvPr/>
        </p:nvSpPr>
        <p:spPr>
          <a:xfrm>
            <a:off x="229010" y="1131208"/>
            <a:ext cx="8111625" cy="4953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endParaRPr lang="en-US" sz="21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0919" y="5084728"/>
            <a:ext cx="26774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ru-RU" sz="1400" b="1" dirty="0">
              <a:solidFill>
                <a:srgbClr val="595959"/>
              </a:solidFill>
              <a:latin typeface="Calibri"/>
              <a:cs typeface="Times New Roman" pitchFamily="18" charset="0"/>
            </a:endParaRPr>
          </a:p>
          <a:p>
            <a:pPr defTabSz="685800">
              <a:defRPr/>
            </a:pPr>
            <a:endParaRPr lang="ru-RU" sz="1400" b="1" dirty="0">
              <a:solidFill>
                <a:srgbClr val="595959"/>
              </a:solidFill>
              <a:latin typeface="Calibri"/>
              <a:cs typeface="Times New Roman" pitchFamily="18" charset="0"/>
            </a:endParaRPr>
          </a:p>
          <a:p>
            <a:pPr defTabSz="685800">
              <a:defRPr/>
            </a:pPr>
            <a:r>
              <a:rPr lang="ru-RU" sz="1400" b="1" dirty="0">
                <a:solidFill>
                  <a:srgbClr val="595959"/>
                </a:solidFill>
                <a:latin typeface="Calibri"/>
                <a:cs typeface="Times New Roman" pitchFamily="18" charset="0"/>
              </a:rPr>
              <a:t>Диспансеризация в возрастах </a:t>
            </a:r>
            <a:br>
              <a:rPr lang="ru-RU" sz="1400" b="1" dirty="0">
                <a:solidFill>
                  <a:srgbClr val="595959"/>
                </a:solidFill>
                <a:latin typeface="Calibri"/>
                <a:cs typeface="Times New Roman" pitchFamily="18" charset="0"/>
              </a:rPr>
            </a:br>
            <a:r>
              <a:rPr lang="ru-RU" sz="1400" b="1" dirty="0">
                <a:solidFill>
                  <a:srgbClr val="595959"/>
                </a:solidFill>
                <a:latin typeface="Calibri"/>
                <a:cs typeface="Times New Roman" pitchFamily="18" charset="0"/>
              </a:rPr>
              <a:t>18-39 лет проводится 1 раз в 3 года, в возрастах 40 лет и старше – ежегодно</a:t>
            </a:r>
          </a:p>
          <a:p>
            <a:pPr defTabSz="685800">
              <a:defRPr/>
            </a:pPr>
            <a:endParaRPr lang="ru-RU" sz="1400" b="1" dirty="0">
              <a:solidFill>
                <a:srgbClr val="595959"/>
              </a:solidFill>
              <a:latin typeface="Calibri"/>
              <a:cs typeface="Times New Roman" pitchFamily="18" charset="0"/>
            </a:endParaRPr>
          </a:p>
          <a:p>
            <a:pPr defTabSz="685800">
              <a:defRPr/>
            </a:pPr>
            <a:endParaRPr lang="ru-RU" sz="1400" b="1" dirty="0">
              <a:solidFill>
                <a:srgbClr val="595959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68" y="5739914"/>
            <a:ext cx="505510" cy="505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5" y="5695994"/>
            <a:ext cx="505510" cy="505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51" y="5679578"/>
            <a:ext cx="505510" cy="5055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53964" y="1289410"/>
            <a:ext cx="4608739" cy="4621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050" dirty="0">
              <a:solidFill>
                <a:srgbClr val="8D9EB5"/>
              </a:solidFill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606" y="-440864"/>
            <a:ext cx="9497606" cy="53429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32455" y="5376965"/>
            <a:ext cx="25361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400" b="1" dirty="0">
                <a:solidFill>
                  <a:srgbClr val="595959"/>
                </a:solidFill>
                <a:cs typeface="Times New Roman" pitchFamily="18" charset="0"/>
              </a:rPr>
              <a:t>Годом прохождения диспансеризации считается календарный год, в котором гражданин достигает соответствующего возраста</a:t>
            </a:r>
            <a:r>
              <a:rPr lang="ru-RU" sz="1400" b="1" dirty="0">
                <a:solidFill>
                  <a:srgbClr val="44546A">
                    <a:lumMod val="60000"/>
                    <a:lumOff val="40000"/>
                  </a:srgbClr>
                </a:solidFill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44546A">
                    <a:lumMod val="60000"/>
                    <a:lumOff val="40000"/>
                  </a:srgbClr>
                </a:solidFill>
                <a:cs typeface="Times New Roman" pitchFamily="18" charset="0"/>
              </a:rPr>
            </a:br>
            <a:endParaRPr lang="ru-RU" sz="14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1910" y="5598172"/>
            <a:ext cx="2957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400" b="1" dirty="0">
                <a:solidFill>
                  <a:srgbClr val="595959"/>
                </a:solidFill>
                <a:cs typeface="Times New Roman" pitchFamily="18" charset="0"/>
              </a:rPr>
              <a:t>Профилактический </a:t>
            </a:r>
            <a:endParaRPr lang="ru-RU" sz="1400" b="1" dirty="0" smtClean="0">
              <a:solidFill>
                <a:srgbClr val="595959"/>
              </a:solidFill>
              <a:cs typeface="Times New Roman" pitchFamily="18" charset="0"/>
            </a:endParaRPr>
          </a:p>
          <a:p>
            <a:pPr defTabSz="685800">
              <a:defRPr/>
            </a:pPr>
            <a:r>
              <a:rPr lang="ru-RU" sz="1400" b="1" dirty="0" smtClean="0">
                <a:solidFill>
                  <a:srgbClr val="595959"/>
                </a:solidFill>
                <a:cs typeface="Times New Roman" pitchFamily="18" charset="0"/>
              </a:rPr>
              <a:t>медицинский осмотр </a:t>
            </a:r>
          </a:p>
          <a:p>
            <a:pPr defTabSz="685800">
              <a:defRPr/>
            </a:pPr>
            <a:r>
              <a:rPr lang="ru-RU" sz="1400" b="1" dirty="0" smtClean="0">
                <a:solidFill>
                  <a:srgbClr val="595959"/>
                </a:solidFill>
                <a:cs typeface="Times New Roman" pitchFamily="18" charset="0"/>
              </a:rPr>
              <a:t>проводится </a:t>
            </a:r>
            <a:r>
              <a:rPr lang="ru-RU" sz="1400" b="1" dirty="0">
                <a:solidFill>
                  <a:srgbClr val="595959"/>
                </a:solidFill>
                <a:cs typeface="Times New Roman" pitchFamily="18" charset="0"/>
              </a:rPr>
              <a:t>ежегодно</a:t>
            </a:r>
          </a:p>
          <a:p>
            <a:pPr defTabSz="685800">
              <a:defRPr/>
            </a:pPr>
            <a:endParaRPr lang="ru-RU" sz="1400" b="1" dirty="0">
              <a:solidFill>
                <a:srgbClr val="59595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6"/>
          <p:cNvSpPr txBox="1">
            <a:spLocks/>
          </p:cNvSpPr>
          <p:nvPr/>
        </p:nvSpPr>
        <p:spPr>
          <a:xfrm>
            <a:off x="229010" y="1131208"/>
            <a:ext cx="8111625" cy="4953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ru-RU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 СКРИНИНГА</a:t>
            </a:r>
            <a:endParaRPr lang="en-US" sz="21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068" y="1832202"/>
            <a:ext cx="527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ru-RU" sz="1350" b="1" dirty="0">
                <a:solidFill>
                  <a:srgbClr val="595959"/>
                </a:solidFill>
                <a:latin typeface="Calibri"/>
                <a:cs typeface="Times New Roman" pitchFamily="18" charset="0"/>
              </a:rPr>
              <a:t>Хронические неинфекционные заболевания (ХНИЗ) являются основной причиной инвалидности и преждевременной смертности населения Российской Федерации, факторы риска их развития, а также риск потребления наркотических средств и психотропных веществ без назначения врача</a:t>
            </a:r>
          </a:p>
          <a:p>
            <a:pPr algn="just" defTabSz="685800">
              <a:defRPr/>
            </a:pPr>
            <a:endParaRPr lang="ru-RU" sz="1350" b="1" dirty="0">
              <a:solidFill>
                <a:srgbClr val="595959"/>
              </a:solidFill>
              <a:latin typeface="Calibri"/>
              <a:cs typeface="Times New Roman" pitchFamily="18" charset="0"/>
            </a:endParaRPr>
          </a:p>
          <a:p>
            <a:pPr algn="just" defTabSz="685800">
              <a:defRPr/>
            </a:pPr>
            <a:r>
              <a:rPr lang="ru-RU" sz="135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/>
                <a:cs typeface="Times New Roman" pitchFamily="18" charset="0"/>
              </a:rPr>
              <a:t/>
            </a:r>
            <a:br>
              <a:rPr lang="ru-RU" sz="135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/>
                <a:cs typeface="Times New Roman" pitchFamily="18" charset="0"/>
              </a:rPr>
            </a:br>
            <a:endParaRPr lang="ru-RU" sz="1350" dirty="0">
              <a:solidFill>
                <a:srgbClr val="44546A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6068" y="3348457"/>
            <a:ext cx="4608739" cy="1487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050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</a:endParaRPr>
          </a:p>
          <a:p>
            <a:pPr algn="ctr" defTabSz="685800">
              <a:defRPr/>
            </a:pPr>
            <a:endParaRPr lang="ru-RU" sz="1050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</a:endParaRPr>
          </a:p>
          <a:p>
            <a:pPr algn="ctr" defTabSz="685800">
              <a:defRPr/>
            </a:pPr>
            <a:endParaRPr lang="ru-RU" sz="1050" b="1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</a:endParaRP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ru-RU" sz="1050" b="1" dirty="0">
                <a:solidFill>
                  <a:srgbClr val="8D9EB5"/>
                </a:solidFill>
                <a:latin typeface="Calibri"/>
                <a:cs typeface="Times New Roman" pitchFamily="18" charset="0"/>
              </a:rPr>
              <a:t>БОЛЕЗНИ СИСТЕМЫ КРОВООБРАЩЕНИЯ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endParaRPr lang="ru-RU" sz="1050" b="1" dirty="0">
              <a:solidFill>
                <a:srgbClr val="8D9EB5"/>
              </a:solidFill>
              <a:latin typeface="Calibri"/>
              <a:cs typeface="Times New Roman" pitchFamily="18" charset="0"/>
            </a:endParaRP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ru-RU" sz="1050" b="1" dirty="0">
                <a:solidFill>
                  <a:srgbClr val="8D9EB5"/>
                </a:solidFill>
                <a:latin typeface="Calibri"/>
                <a:cs typeface="Times New Roman" pitchFamily="18" charset="0"/>
              </a:rPr>
              <a:t>ЗЛОКАЧЕСТВЕННЫЕ НОВООБРАЗОВАНИЯ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endParaRPr lang="ru-RU" sz="1050" b="1" dirty="0">
              <a:solidFill>
                <a:srgbClr val="8D9EB5"/>
              </a:solidFill>
              <a:latin typeface="Calibri"/>
              <a:cs typeface="Times New Roman" pitchFamily="18" charset="0"/>
            </a:endParaRP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ru-RU" sz="1050" b="1" dirty="0">
                <a:solidFill>
                  <a:srgbClr val="8D9EB5"/>
                </a:solidFill>
                <a:latin typeface="Calibri"/>
                <a:cs typeface="Times New Roman" pitchFamily="18" charset="0"/>
              </a:rPr>
              <a:t>САХАРНЫЙ ДИАБЕТ 2-ГО ТИПА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endParaRPr lang="ru-RU" sz="1050" b="1" dirty="0">
              <a:solidFill>
                <a:srgbClr val="8D9EB5"/>
              </a:solidFill>
              <a:latin typeface="Calibri"/>
              <a:cs typeface="Times New Roman" pitchFamily="18" charset="0"/>
            </a:endParaRP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ru-RU" sz="1050" b="1" dirty="0">
                <a:solidFill>
                  <a:srgbClr val="8D9EB5"/>
                </a:solidFill>
                <a:latin typeface="Calibri"/>
                <a:cs typeface="Times New Roman" pitchFamily="18" charset="0"/>
              </a:rPr>
              <a:t>ХРОНИЧЕСКИЕ БОЛЕЗНИ ОРГАНОВ ДЫХАНИЯ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9" y="1762690"/>
            <a:ext cx="632593" cy="8281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76067" y="3348457"/>
            <a:ext cx="7458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350" b="1" dirty="0">
                <a:solidFill>
                  <a:srgbClr val="595959"/>
                </a:solidFill>
                <a:latin typeface="Calibri"/>
                <a:cs typeface="Times New Roman" pitchFamily="18" charset="0"/>
              </a:rPr>
              <a:t>ХНИЗ, являющиеся объектом скрининга:</a:t>
            </a:r>
          </a:p>
          <a:p>
            <a:pPr defTabSz="685800">
              <a:defRPr/>
            </a:pPr>
            <a:endParaRPr lang="ru-RU" sz="1350" b="1" dirty="0">
              <a:solidFill>
                <a:srgbClr val="595959"/>
              </a:solidFill>
              <a:latin typeface="Calibri"/>
              <a:cs typeface="Times New Roman" pitchFamily="18" charset="0"/>
            </a:endParaRPr>
          </a:p>
          <a:p>
            <a:pPr defTabSz="685800">
              <a:defRPr/>
            </a:pPr>
            <a:r>
              <a:rPr lang="ru-RU" sz="135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/>
                <a:cs typeface="Times New Roman" pitchFamily="18" charset="0"/>
              </a:rPr>
              <a:t/>
            </a:r>
            <a:br>
              <a:rPr lang="ru-RU" sz="135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/>
                <a:cs typeface="Times New Roman" pitchFamily="18" charset="0"/>
              </a:rPr>
            </a:br>
            <a:endParaRPr lang="ru-RU" sz="1350" dirty="0">
              <a:solidFill>
                <a:srgbClr val="44546A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3" y="3306569"/>
            <a:ext cx="1071563" cy="785813"/>
          </a:xfrm>
          <a:prstGeom prst="rect">
            <a:avLst/>
          </a:prstGeom>
        </p:spPr>
      </p:pic>
      <p:sp>
        <p:nvSpPr>
          <p:cNvPr id="16" name="Rectangle 20">
            <a:extLst>
              <a:ext uri="{FF2B5EF4-FFF2-40B4-BE49-F238E27FC236}">
                <a16:creationId xmlns:a16="http://schemas.microsoft.com/office/drawing/2014/main" id="{9C2E3433-EDFE-4863-9342-ACEFFA07D288}"/>
              </a:ext>
            </a:extLst>
          </p:cNvPr>
          <p:cNvSpPr/>
          <p:nvPr/>
        </p:nvSpPr>
        <p:spPr>
          <a:xfrm>
            <a:off x="7086600" y="857250"/>
            <a:ext cx="2057400" cy="515984"/>
          </a:xfrm>
          <a:prstGeom prst="rect">
            <a:avLst/>
          </a:prstGeom>
          <a:solidFill>
            <a:srgbClr val="48D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EB74CA72-398D-4521-8707-9EA3EE691291}"/>
              </a:ext>
            </a:extLst>
          </p:cNvPr>
          <p:cNvSpPr/>
          <p:nvPr/>
        </p:nvSpPr>
        <p:spPr>
          <a:xfrm>
            <a:off x="7086600" y="4867012"/>
            <a:ext cx="2057400" cy="1133738"/>
          </a:xfrm>
          <a:prstGeom prst="rect">
            <a:avLst/>
          </a:prstGeom>
          <a:solidFill>
            <a:srgbClr val="A1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9" r="28949"/>
          <a:stretch>
            <a:fillRect/>
          </a:stretch>
        </p:blipFill>
        <p:spPr>
          <a:xfrm>
            <a:off x="7086600" y="1492709"/>
            <a:ext cx="2057400" cy="3254828"/>
          </a:xfrm>
          <a:custGeom>
            <a:avLst/>
            <a:gdLst>
              <a:gd name="connsiteX0" fmla="*/ 0 w 2743200"/>
              <a:gd name="connsiteY0" fmla="*/ 0 h 4339771"/>
              <a:gd name="connsiteX1" fmla="*/ 2743200 w 2743200"/>
              <a:gd name="connsiteY1" fmla="*/ 0 h 4339771"/>
              <a:gd name="connsiteX2" fmla="*/ 2743200 w 2743200"/>
              <a:gd name="connsiteY2" fmla="*/ 4339771 h 4339771"/>
              <a:gd name="connsiteX3" fmla="*/ 0 w 2743200"/>
              <a:gd name="connsiteY3" fmla="*/ 4339771 h 433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339771">
                <a:moveTo>
                  <a:pt x="0" y="0"/>
                </a:moveTo>
                <a:lnTo>
                  <a:pt x="2743200" y="0"/>
                </a:lnTo>
                <a:lnTo>
                  <a:pt x="2743200" y="4339771"/>
                </a:lnTo>
                <a:lnTo>
                  <a:pt x="0" y="43397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13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2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35824" y="320040"/>
            <a:ext cx="1901952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1">
            <a:extLst>
              <a:ext uri="{FF2B5EF4-FFF2-40B4-BE49-F238E27FC236}">
                <a16:creationId xmlns:a16="http://schemas.microsoft.com/office/drawing/2014/main" id="{4056ABD6-947E-4D5D-8ECB-5B7D74BED5BD}"/>
              </a:ext>
            </a:extLst>
          </p:cNvPr>
          <p:cNvGrpSpPr/>
          <p:nvPr/>
        </p:nvGrpSpPr>
        <p:grpSpPr>
          <a:xfrm>
            <a:off x="322871" y="1403228"/>
            <a:ext cx="3081335" cy="3220256"/>
            <a:chOff x="5197476" y="1824038"/>
            <a:chExt cx="1760538" cy="1839913"/>
          </a:xfrm>
          <a:solidFill>
            <a:srgbClr val="00B0F0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5A0649F-C091-49E9-BFE2-46F9EE5A9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76" y="1824038"/>
              <a:ext cx="1760538" cy="1839913"/>
            </a:xfrm>
            <a:custGeom>
              <a:avLst/>
              <a:gdLst>
                <a:gd name="T0" fmla="*/ 1514 w 1542"/>
                <a:gd name="T1" fmla="*/ 1152 h 1611"/>
                <a:gd name="T2" fmla="*/ 1531 w 1542"/>
                <a:gd name="T3" fmla="*/ 1207 h 1611"/>
                <a:gd name="T4" fmla="*/ 1523 w 1542"/>
                <a:gd name="T5" fmla="*/ 1220 h 1611"/>
                <a:gd name="T6" fmla="*/ 822 w 1542"/>
                <a:gd name="T7" fmla="*/ 1605 h 1611"/>
                <a:gd name="T8" fmla="*/ 138 w 1542"/>
                <a:gd name="T9" fmla="*/ 1191 h 1611"/>
                <a:gd name="T10" fmla="*/ 155 w 1542"/>
                <a:gd name="T11" fmla="*/ 391 h 1611"/>
                <a:gd name="T12" fmla="*/ 856 w 1542"/>
                <a:gd name="T13" fmla="*/ 5 h 1611"/>
                <a:gd name="T14" fmla="*/ 1519 w 1542"/>
                <a:gd name="T15" fmla="*/ 384 h 1611"/>
                <a:gd name="T16" fmla="*/ 1504 w 1542"/>
                <a:gd name="T17" fmla="*/ 440 h 1611"/>
                <a:gd name="T18" fmla="*/ 1504 w 1542"/>
                <a:gd name="T19" fmla="*/ 440 h 1611"/>
                <a:gd name="T20" fmla="*/ 1451 w 1542"/>
                <a:gd name="T21" fmla="*/ 425 h 1611"/>
                <a:gd name="T22" fmla="*/ 854 w 1542"/>
                <a:gd name="T23" fmla="*/ 85 h 1611"/>
                <a:gd name="T24" fmla="*/ 223 w 1542"/>
                <a:gd name="T25" fmla="*/ 432 h 1611"/>
                <a:gd name="T26" fmla="*/ 208 w 1542"/>
                <a:gd name="T27" fmla="*/ 1152 h 1611"/>
                <a:gd name="T28" fmla="*/ 824 w 1542"/>
                <a:gd name="T29" fmla="*/ 1525 h 1611"/>
                <a:gd name="T30" fmla="*/ 1455 w 1542"/>
                <a:gd name="T31" fmla="*/ 1178 h 1611"/>
                <a:gd name="T32" fmla="*/ 1461 w 1542"/>
                <a:gd name="T33" fmla="*/ 1167 h 1611"/>
                <a:gd name="T34" fmla="*/ 1514 w 1542"/>
                <a:gd name="T35" fmla="*/ 1152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2" h="1611">
                  <a:moveTo>
                    <a:pt x="1514" y="1152"/>
                  </a:moveTo>
                  <a:cubicBezTo>
                    <a:pt x="1534" y="1163"/>
                    <a:pt x="1542" y="1188"/>
                    <a:pt x="1531" y="1207"/>
                  </a:cubicBezTo>
                  <a:cubicBezTo>
                    <a:pt x="1528" y="1211"/>
                    <a:pt x="1526" y="1216"/>
                    <a:pt x="1523" y="1220"/>
                  </a:cubicBezTo>
                  <a:cubicBezTo>
                    <a:pt x="1375" y="1464"/>
                    <a:pt x="1108" y="1611"/>
                    <a:pt x="822" y="1605"/>
                  </a:cubicBezTo>
                  <a:cubicBezTo>
                    <a:pt x="537" y="1599"/>
                    <a:pt x="276" y="1441"/>
                    <a:pt x="138" y="1191"/>
                  </a:cubicBezTo>
                  <a:cubicBezTo>
                    <a:pt x="0" y="940"/>
                    <a:pt x="7" y="636"/>
                    <a:pt x="155" y="391"/>
                  </a:cubicBezTo>
                  <a:cubicBezTo>
                    <a:pt x="303" y="147"/>
                    <a:pt x="570" y="0"/>
                    <a:pt x="856" y="5"/>
                  </a:cubicBezTo>
                  <a:cubicBezTo>
                    <a:pt x="1127" y="11"/>
                    <a:pt x="1377" y="154"/>
                    <a:pt x="1519" y="384"/>
                  </a:cubicBezTo>
                  <a:cubicBezTo>
                    <a:pt x="1531" y="403"/>
                    <a:pt x="1524" y="429"/>
                    <a:pt x="1504" y="440"/>
                  </a:cubicBezTo>
                  <a:cubicBezTo>
                    <a:pt x="1504" y="440"/>
                    <a:pt x="1504" y="440"/>
                    <a:pt x="1504" y="440"/>
                  </a:cubicBezTo>
                  <a:cubicBezTo>
                    <a:pt x="1485" y="450"/>
                    <a:pt x="1462" y="444"/>
                    <a:pt x="1451" y="425"/>
                  </a:cubicBezTo>
                  <a:cubicBezTo>
                    <a:pt x="1323" y="219"/>
                    <a:pt x="1098" y="91"/>
                    <a:pt x="854" y="85"/>
                  </a:cubicBezTo>
                  <a:cubicBezTo>
                    <a:pt x="597" y="80"/>
                    <a:pt x="356" y="212"/>
                    <a:pt x="223" y="432"/>
                  </a:cubicBezTo>
                  <a:cubicBezTo>
                    <a:pt x="90" y="652"/>
                    <a:pt x="84" y="927"/>
                    <a:pt x="208" y="1152"/>
                  </a:cubicBezTo>
                  <a:cubicBezTo>
                    <a:pt x="332" y="1378"/>
                    <a:pt x="567" y="1520"/>
                    <a:pt x="824" y="1525"/>
                  </a:cubicBezTo>
                  <a:cubicBezTo>
                    <a:pt x="1081" y="1530"/>
                    <a:pt x="1322" y="1398"/>
                    <a:pt x="1455" y="1178"/>
                  </a:cubicBezTo>
                  <a:cubicBezTo>
                    <a:pt x="1457" y="1175"/>
                    <a:pt x="1459" y="1171"/>
                    <a:pt x="1461" y="1167"/>
                  </a:cubicBezTo>
                  <a:cubicBezTo>
                    <a:pt x="1472" y="1149"/>
                    <a:pt x="1495" y="1142"/>
                    <a:pt x="1514" y="115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09C0B89-3A05-4620-BFFC-4D1E9314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2058988"/>
              <a:ext cx="1425575" cy="1411288"/>
            </a:xfrm>
            <a:custGeom>
              <a:avLst/>
              <a:gdLst>
                <a:gd name="T0" fmla="*/ 600 w 1249"/>
                <a:gd name="T1" fmla="*/ 42 h 1237"/>
                <a:gd name="T2" fmla="*/ 641 w 1249"/>
                <a:gd name="T3" fmla="*/ 1 h 1237"/>
                <a:gd name="T4" fmla="*/ 1013 w 1249"/>
                <a:gd name="T5" fmla="*/ 147 h 1237"/>
                <a:gd name="T6" fmla="*/ 1208 w 1249"/>
                <a:gd name="T7" fmla="*/ 715 h 1237"/>
                <a:gd name="T8" fmla="*/ 815 w 1249"/>
                <a:gd name="T9" fmla="*/ 1168 h 1237"/>
                <a:gd name="T10" fmla="*/ 226 w 1249"/>
                <a:gd name="T11" fmla="*/ 1053 h 1237"/>
                <a:gd name="T12" fmla="*/ 24 w 1249"/>
                <a:gd name="T13" fmla="*/ 528 h 1237"/>
                <a:gd name="T14" fmla="*/ 71 w 1249"/>
                <a:gd name="T15" fmla="*/ 494 h 1237"/>
                <a:gd name="T16" fmla="*/ 71 w 1249"/>
                <a:gd name="T17" fmla="*/ 494 h 1237"/>
                <a:gd name="T18" fmla="*/ 103 w 1249"/>
                <a:gd name="T19" fmla="*/ 538 h 1237"/>
                <a:gd name="T20" fmla="*/ 278 w 1249"/>
                <a:gd name="T21" fmla="*/ 993 h 1237"/>
                <a:gd name="T22" fmla="*/ 789 w 1249"/>
                <a:gd name="T23" fmla="*/ 1092 h 1237"/>
                <a:gd name="T24" fmla="*/ 1130 w 1249"/>
                <a:gd name="T25" fmla="*/ 700 h 1237"/>
                <a:gd name="T26" fmla="*/ 961 w 1249"/>
                <a:gd name="T27" fmla="*/ 208 h 1237"/>
                <a:gd name="T28" fmla="*/ 638 w 1249"/>
                <a:gd name="T29" fmla="*/ 81 h 1237"/>
                <a:gd name="T30" fmla="*/ 600 w 1249"/>
                <a:gd name="T31" fmla="*/ 42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9" h="1237">
                  <a:moveTo>
                    <a:pt x="600" y="42"/>
                  </a:moveTo>
                  <a:cubicBezTo>
                    <a:pt x="599" y="19"/>
                    <a:pt x="618" y="0"/>
                    <a:pt x="641" y="1"/>
                  </a:cubicBezTo>
                  <a:cubicBezTo>
                    <a:pt x="776" y="6"/>
                    <a:pt x="908" y="56"/>
                    <a:pt x="1013" y="147"/>
                  </a:cubicBezTo>
                  <a:cubicBezTo>
                    <a:pt x="1175" y="288"/>
                    <a:pt x="1249" y="504"/>
                    <a:pt x="1208" y="715"/>
                  </a:cubicBezTo>
                  <a:cubicBezTo>
                    <a:pt x="1167" y="925"/>
                    <a:pt x="1017" y="1098"/>
                    <a:pt x="815" y="1168"/>
                  </a:cubicBezTo>
                  <a:cubicBezTo>
                    <a:pt x="612" y="1237"/>
                    <a:pt x="388" y="1194"/>
                    <a:pt x="226" y="1053"/>
                  </a:cubicBezTo>
                  <a:cubicBezTo>
                    <a:pt x="75" y="922"/>
                    <a:pt x="0" y="725"/>
                    <a:pt x="24" y="528"/>
                  </a:cubicBezTo>
                  <a:cubicBezTo>
                    <a:pt x="27" y="505"/>
                    <a:pt x="48" y="489"/>
                    <a:pt x="71" y="494"/>
                  </a:cubicBezTo>
                  <a:cubicBezTo>
                    <a:pt x="71" y="494"/>
                    <a:pt x="71" y="494"/>
                    <a:pt x="71" y="494"/>
                  </a:cubicBezTo>
                  <a:cubicBezTo>
                    <a:pt x="92" y="498"/>
                    <a:pt x="106" y="517"/>
                    <a:pt x="103" y="538"/>
                  </a:cubicBezTo>
                  <a:cubicBezTo>
                    <a:pt x="82" y="708"/>
                    <a:pt x="147" y="879"/>
                    <a:pt x="278" y="993"/>
                  </a:cubicBezTo>
                  <a:cubicBezTo>
                    <a:pt x="418" y="1115"/>
                    <a:pt x="613" y="1152"/>
                    <a:pt x="789" y="1092"/>
                  </a:cubicBezTo>
                  <a:cubicBezTo>
                    <a:pt x="964" y="1031"/>
                    <a:pt x="1094" y="882"/>
                    <a:pt x="1130" y="700"/>
                  </a:cubicBezTo>
                  <a:cubicBezTo>
                    <a:pt x="1165" y="517"/>
                    <a:pt x="1101" y="330"/>
                    <a:pt x="961" y="208"/>
                  </a:cubicBezTo>
                  <a:cubicBezTo>
                    <a:pt x="869" y="129"/>
                    <a:pt x="755" y="85"/>
                    <a:pt x="638" y="81"/>
                  </a:cubicBezTo>
                  <a:cubicBezTo>
                    <a:pt x="617" y="80"/>
                    <a:pt x="601" y="63"/>
                    <a:pt x="600" y="4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52C4A71-D4EF-499B-A155-170E17CEF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1" y="2286000"/>
              <a:ext cx="949325" cy="674688"/>
            </a:xfrm>
            <a:custGeom>
              <a:avLst/>
              <a:gdLst>
                <a:gd name="T0" fmla="*/ 91 w 832"/>
                <a:gd name="T1" fmla="*/ 552 h 591"/>
                <a:gd name="T2" fmla="*/ 36 w 832"/>
                <a:gd name="T3" fmla="*/ 528 h 591"/>
                <a:gd name="T4" fmla="*/ 69 w 832"/>
                <a:gd name="T5" fmla="*/ 200 h 591"/>
                <a:gd name="T6" fmla="*/ 415 w 832"/>
                <a:gd name="T7" fmla="*/ 0 h 591"/>
                <a:gd name="T8" fmla="*/ 762 w 832"/>
                <a:gd name="T9" fmla="*/ 200 h 591"/>
                <a:gd name="T10" fmla="*/ 782 w 832"/>
                <a:gd name="T11" fmla="*/ 560 h 591"/>
                <a:gd name="T12" fmla="*/ 725 w 832"/>
                <a:gd name="T13" fmla="*/ 579 h 591"/>
                <a:gd name="T14" fmla="*/ 725 w 832"/>
                <a:gd name="T15" fmla="*/ 579 h 591"/>
                <a:gd name="T16" fmla="*/ 709 w 832"/>
                <a:gd name="T17" fmla="*/ 528 h 591"/>
                <a:gd name="T18" fmla="*/ 693 w 832"/>
                <a:gd name="T19" fmla="*/ 240 h 591"/>
                <a:gd name="T20" fmla="*/ 415 w 832"/>
                <a:gd name="T21" fmla="*/ 80 h 591"/>
                <a:gd name="T22" fmla="*/ 138 w 832"/>
                <a:gd name="T23" fmla="*/ 240 h 591"/>
                <a:gd name="T24" fmla="*/ 112 w 832"/>
                <a:gd name="T25" fmla="*/ 502 h 591"/>
                <a:gd name="T26" fmla="*/ 91 w 832"/>
                <a:gd name="T27" fmla="*/ 551 h 591"/>
                <a:gd name="T28" fmla="*/ 91 w 832"/>
                <a:gd name="T29" fmla="*/ 552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2" h="591">
                  <a:moveTo>
                    <a:pt x="91" y="552"/>
                  </a:moveTo>
                  <a:cubicBezTo>
                    <a:pt x="69" y="562"/>
                    <a:pt x="44" y="550"/>
                    <a:pt x="36" y="528"/>
                  </a:cubicBezTo>
                  <a:cubicBezTo>
                    <a:pt x="0" y="420"/>
                    <a:pt x="11" y="301"/>
                    <a:pt x="69" y="200"/>
                  </a:cubicBezTo>
                  <a:cubicBezTo>
                    <a:pt x="140" y="77"/>
                    <a:pt x="273" y="0"/>
                    <a:pt x="415" y="0"/>
                  </a:cubicBezTo>
                  <a:cubicBezTo>
                    <a:pt x="558" y="0"/>
                    <a:pt x="690" y="77"/>
                    <a:pt x="762" y="200"/>
                  </a:cubicBezTo>
                  <a:cubicBezTo>
                    <a:pt x="826" y="311"/>
                    <a:pt x="832" y="445"/>
                    <a:pt x="782" y="560"/>
                  </a:cubicBezTo>
                  <a:cubicBezTo>
                    <a:pt x="772" y="582"/>
                    <a:pt x="746" y="591"/>
                    <a:pt x="725" y="579"/>
                  </a:cubicBezTo>
                  <a:cubicBezTo>
                    <a:pt x="725" y="579"/>
                    <a:pt x="725" y="579"/>
                    <a:pt x="725" y="579"/>
                  </a:cubicBezTo>
                  <a:cubicBezTo>
                    <a:pt x="707" y="569"/>
                    <a:pt x="701" y="547"/>
                    <a:pt x="709" y="528"/>
                  </a:cubicBezTo>
                  <a:cubicBezTo>
                    <a:pt x="749" y="436"/>
                    <a:pt x="744" y="329"/>
                    <a:pt x="693" y="240"/>
                  </a:cubicBezTo>
                  <a:cubicBezTo>
                    <a:pt x="635" y="141"/>
                    <a:pt x="530" y="80"/>
                    <a:pt x="415" y="80"/>
                  </a:cubicBezTo>
                  <a:cubicBezTo>
                    <a:pt x="301" y="80"/>
                    <a:pt x="195" y="141"/>
                    <a:pt x="138" y="240"/>
                  </a:cubicBezTo>
                  <a:cubicBezTo>
                    <a:pt x="92" y="321"/>
                    <a:pt x="83" y="416"/>
                    <a:pt x="112" y="502"/>
                  </a:cubicBezTo>
                  <a:cubicBezTo>
                    <a:pt x="119" y="522"/>
                    <a:pt x="110" y="543"/>
                    <a:pt x="91" y="551"/>
                  </a:cubicBezTo>
                  <a:lnTo>
                    <a:pt x="91" y="552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1A8C376-F9DE-4EEE-8F5F-491CF03A0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901" y="2513013"/>
              <a:ext cx="458788" cy="471488"/>
            </a:xfrm>
            <a:custGeom>
              <a:avLst/>
              <a:gdLst>
                <a:gd name="T0" fmla="*/ 153 w 402"/>
                <a:gd name="T1" fmla="*/ 53 h 412"/>
                <a:gd name="T2" fmla="*/ 189 w 402"/>
                <a:gd name="T3" fmla="*/ 2 h 412"/>
                <a:gd name="T4" fmla="*/ 289 w 402"/>
                <a:gd name="T5" fmla="*/ 23 h 412"/>
                <a:gd name="T6" fmla="*/ 398 w 402"/>
                <a:gd name="T7" fmla="*/ 191 h 412"/>
                <a:gd name="T8" fmla="*/ 307 w 402"/>
                <a:gd name="T9" fmla="*/ 369 h 412"/>
                <a:gd name="T10" fmla="*/ 108 w 402"/>
                <a:gd name="T11" fmla="*/ 380 h 412"/>
                <a:gd name="T12" fmla="*/ 8 w 402"/>
                <a:gd name="T13" fmla="*/ 261 h 412"/>
                <a:gd name="T14" fmla="*/ 44 w 402"/>
                <a:gd name="T15" fmla="*/ 209 h 412"/>
                <a:gd name="T16" fmla="*/ 44 w 402"/>
                <a:gd name="T17" fmla="*/ 209 h 412"/>
                <a:gd name="T18" fmla="*/ 84 w 402"/>
                <a:gd name="T19" fmla="*/ 238 h 412"/>
                <a:gd name="T20" fmla="*/ 144 w 402"/>
                <a:gd name="T21" fmla="*/ 308 h 412"/>
                <a:gd name="T22" fmla="*/ 264 w 402"/>
                <a:gd name="T23" fmla="*/ 302 h 412"/>
                <a:gd name="T24" fmla="*/ 318 w 402"/>
                <a:gd name="T25" fmla="*/ 195 h 412"/>
                <a:gd name="T26" fmla="*/ 253 w 402"/>
                <a:gd name="T27" fmla="*/ 94 h 412"/>
                <a:gd name="T28" fmla="*/ 193 w 402"/>
                <a:gd name="T29" fmla="*/ 81 h 412"/>
                <a:gd name="T30" fmla="*/ 153 w 402"/>
                <a:gd name="T31" fmla="*/ 53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2" h="412">
                  <a:moveTo>
                    <a:pt x="153" y="53"/>
                  </a:moveTo>
                  <a:cubicBezTo>
                    <a:pt x="146" y="28"/>
                    <a:pt x="163" y="3"/>
                    <a:pt x="189" y="2"/>
                  </a:cubicBezTo>
                  <a:cubicBezTo>
                    <a:pt x="223" y="0"/>
                    <a:pt x="258" y="7"/>
                    <a:pt x="289" y="23"/>
                  </a:cubicBezTo>
                  <a:cubicBezTo>
                    <a:pt x="353" y="56"/>
                    <a:pt x="394" y="119"/>
                    <a:pt x="398" y="191"/>
                  </a:cubicBezTo>
                  <a:cubicBezTo>
                    <a:pt x="402" y="262"/>
                    <a:pt x="367" y="330"/>
                    <a:pt x="307" y="369"/>
                  </a:cubicBezTo>
                  <a:cubicBezTo>
                    <a:pt x="247" y="408"/>
                    <a:pt x="171" y="412"/>
                    <a:pt x="108" y="380"/>
                  </a:cubicBezTo>
                  <a:cubicBezTo>
                    <a:pt x="59" y="355"/>
                    <a:pt x="23" y="312"/>
                    <a:pt x="8" y="261"/>
                  </a:cubicBezTo>
                  <a:cubicBezTo>
                    <a:pt x="0" y="236"/>
                    <a:pt x="18" y="211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62" y="208"/>
                    <a:pt x="78" y="220"/>
                    <a:pt x="84" y="238"/>
                  </a:cubicBezTo>
                  <a:cubicBezTo>
                    <a:pt x="94" y="268"/>
                    <a:pt x="115" y="293"/>
                    <a:pt x="144" y="308"/>
                  </a:cubicBezTo>
                  <a:cubicBezTo>
                    <a:pt x="182" y="328"/>
                    <a:pt x="228" y="325"/>
                    <a:pt x="264" y="302"/>
                  </a:cubicBezTo>
                  <a:cubicBezTo>
                    <a:pt x="300" y="279"/>
                    <a:pt x="320" y="238"/>
                    <a:pt x="318" y="195"/>
                  </a:cubicBezTo>
                  <a:cubicBezTo>
                    <a:pt x="316" y="152"/>
                    <a:pt x="291" y="114"/>
                    <a:pt x="253" y="94"/>
                  </a:cubicBezTo>
                  <a:cubicBezTo>
                    <a:pt x="234" y="85"/>
                    <a:pt x="213" y="80"/>
                    <a:pt x="193" y="81"/>
                  </a:cubicBezTo>
                  <a:cubicBezTo>
                    <a:pt x="175" y="82"/>
                    <a:pt x="158" y="70"/>
                    <a:pt x="153" y="5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ADA28A-5E65-48B0-9446-E90C57E8F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2" y="1738995"/>
            <a:ext cx="2622014" cy="2488528"/>
          </a:xfrm>
          <a:prstGeom prst="ellipse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05FC1DE-A43A-4119-9173-04F405C700CC}"/>
              </a:ext>
            </a:extLst>
          </p:cNvPr>
          <p:cNvSpPr/>
          <p:nvPr/>
        </p:nvSpPr>
        <p:spPr>
          <a:xfrm>
            <a:off x="2091495" y="468955"/>
            <a:ext cx="5606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48D4E5"/>
                </a:solidFill>
                <a:latin typeface="Gilroy ExtraBold" panose="00000900000000000000" pitchFamily="50" charset="-52"/>
                <a:cs typeface="Arial" panose="020B0604020202020204" pitchFamily="34" charset="0"/>
              </a:rPr>
              <a:t>Новый вид </a:t>
            </a:r>
            <a:r>
              <a:rPr lang="ru-RU" sz="2000" b="1" dirty="0" err="1" smtClean="0">
                <a:solidFill>
                  <a:srgbClr val="48D4E5"/>
                </a:solidFill>
                <a:latin typeface="Gilroy ExtraBold" panose="00000900000000000000" pitchFamily="50" charset="-52"/>
                <a:cs typeface="Arial" panose="020B0604020202020204" pitchFamily="34" charset="0"/>
              </a:rPr>
              <a:t>коронавирусной</a:t>
            </a:r>
            <a:r>
              <a:rPr lang="ru-RU" sz="2000" b="1" dirty="0" smtClean="0">
                <a:solidFill>
                  <a:srgbClr val="48D4E5"/>
                </a:solidFill>
                <a:latin typeface="Gilroy ExtraBold" panose="00000900000000000000" pitchFamily="50" charset="-52"/>
                <a:cs typeface="Arial" panose="020B0604020202020204" pitchFamily="34" charset="0"/>
              </a:rPr>
              <a:t> инфекции </a:t>
            </a:r>
            <a:endParaRPr lang="ru-RU" sz="2000" b="1" dirty="0">
              <a:solidFill>
                <a:srgbClr val="48D4E5"/>
              </a:solidFill>
              <a:latin typeface="Gilroy ExtraBold" panose="000009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ADFD7D-B06D-4F24-9DB7-8CDF8BEDCA7B}"/>
              </a:ext>
            </a:extLst>
          </p:cNvPr>
          <p:cNvSpPr/>
          <p:nvPr/>
        </p:nvSpPr>
        <p:spPr>
          <a:xfrm>
            <a:off x="4070488" y="129408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Gilroy Light" panose="00000400000000000000" pitchFamily="50" charset="-52"/>
              </a:rPr>
              <a:t>11 </a:t>
            </a:r>
            <a:r>
              <a:rPr lang="ru-RU" sz="1600" dirty="0" smtClean="0">
                <a:latin typeface="Gilroy Light" panose="00000400000000000000" pitchFamily="50" charset="-52"/>
              </a:rPr>
              <a:t>марта 2020 г. ВОЗ объявила о пандемии</a:t>
            </a:r>
            <a:endParaRPr lang="ru-RU" sz="1600" dirty="0">
              <a:latin typeface="Gilroy Light" panose="00000400000000000000" pitchFamily="50" charset="-52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9BE0D1-0EAC-4710-919A-4AFC55A318D1}"/>
              </a:ext>
            </a:extLst>
          </p:cNvPr>
          <p:cNvSpPr/>
          <p:nvPr/>
        </p:nvSpPr>
        <p:spPr>
          <a:xfrm>
            <a:off x="465557" y="5058796"/>
            <a:ext cx="7944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Gilroy Light" panose="00000400000000000000" pitchFamily="50" charset="-52"/>
            </a:endParaRPr>
          </a:p>
          <a:p>
            <a:r>
              <a:rPr lang="ru-RU" sz="1600" b="1" dirty="0" smtClean="0">
                <a:latin typeface="Gilroy Light" panose="00000400000000000000" pitchFamily="50" charset="-52"/>
              </a:rPr>
              <a:t>Число </a:t>
            </a:r>
            <a:r>
              <a:rPr lang="ru-RU" sz="1600" b="1" dirty="0">
                <a:latin typeface="Gilroy Light" panose="00000400000000000000" pitchFamily="50" charset="-52"/>
              </a:rPr>
              <a:t>смертельных случаев в разных странах отличается (1-8%), и в среднем составляет 2-3% от всех заболевших. </a:t>
            </a:r>
            <a:endParaRPr lang="ru-RU" sz="1600" b="1" dirty="0" smtClean="0">
              <a:latin typeface="Gilroy Light" panose="00000400000000000000" pitchFamily="50" charset="-52"/>
            </a:endParaRPr>
          </a:p>
          <a:p>
            <a:r>
              <a:rPr lang="ru-RU" sz="1600" b="1" dirty="0" smtClean="0">
                <a:latin typeface="Gilroy Light" panose="00000400000000000000" pitchFamily="50" charset="-52"/>
              </a:rPr>
              <a:t/>
            </a:r>
            <a:br>
              <a:rPr lang="ru-RU" sz="1600" b="1" dirty="0" smtClean="0">
                <a:latin typeface="Gilroy Light" panose="00000400000000000000" pitchFamily="50" charset="-52"/>
              </a:rPr>
            </a:br>
            <a:r>
              <a:rPr lang="ru-RU" sz="1600" b="1" dirty="0" smtClean="0">
                <a:latin typeface="Gilroy ExtraBold" panose="00000900000000000000" pitchFamily="50" charset="-52"/>
              </a:rPr>
              <a:t>В </a:t>
            </a:r>
            <a:r>
              <a:rPr lang="ru-RU" sz="1600" b="1" dirty="0">
                <a:latin typeface="Gilroy ExtraBold" panose="00000900000000000000" pitchFamily="50" charset="-52"/>
              </a:rPr>
              <a:t>России этот показатель составляет </a:t>
            </a:r>
            <a:r>
              <a:rPr lang="ru-RU" sz="1600" b="1" dirty="0" smtClean="0">
                <a:latin typeface="Gilroy ExtraBold" panose="00000900000000000000" pitchFamily="50" charset="-52"/>
              </a:rPr>
              <a:t>от 3,9</a:t>
            </a:r>
            <a:r>
              <a:rPr lang="ru-RU" sz="1600" b="1" dirty="0">
                <a:latin typeface="Gilroy ExtraBold" panose="00000900000000000000" pitchFamily="50" charset="-52"/>
              </a:rPr>
              <a:t>% до </a:t>
            </a:r>
            <a:r>
              <a:rPr lang="ru-RU" sz="1600" b="1" dirty="0" smtClean="0">
                <a:latin typeface="Gilroy ExtraBold" panose="00000900000000000000" pitchFamily="50" charset="-52"/>
              </a:rPr>
              <a:t>5,4%.</a:t>
            </a:r>
            <a:endParaRPr lang="ru-RU" sz="1600" b="1" dirty="0">
              <a:latin typeface="Gilroy ExtraBold" panose="00000900000000000000" pitchFamily="50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1527B44-3BA0-41A9-B685-71B9B26C6243}"/>
              </a:ext>
            </a:extLst>
          </p:cNvPr>
          <p:cNvSpPr/>
          <p:nvPr/>
        </p:nvSpPr>
        <p:spPr>
          <a:xfrm>
            <a:off x="3568976" y="2387756"/>
            <a:ext cx="5575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ilroy ExtraBold" panose="00000900000000000000" pitchFamily="50" charset="-52"/>
                <a:cs typeface="Arial" panose="020B0604020202020204" pitchFamily="34" charset="0"/>
              </a:rPr>
              <a:t>На 24.03.2021 г. </a:t>
            </a:r>
            <a:r>
              <a:rPr lang="ru-RU" sz="16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случаев </a:t>
            </a:r>
            <a:r>
              <a:rPr lang="ru-RU" sz="16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заболевания </a:t>
            </a:r>
            <a:endParaRPr lang="ru-RU" sz="1600" dirty="0" smtClean="0">
              <a:latin typeface="Gilroy Light" panose="00000400000000000000" pitchFamily="50" charset="-52"/>
              <a:cs typeface="Arial" panose="020B0604020202020204" pitchFamily="34" charset="0"/>
            </a:endParaRPr>
          </a:p>
          <a:p>
            <a:endParaRPr lang="ru-RU" sz="1600" dirty="0">
              <a:latin typeface="Gilroy Light" panose="00000400000000000000" pitchFamily="50" charset="-52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в Челябинской области – </a:t>
            </a:r>
            <a:r>
              <a:rPr lang="ru-RU" sz="16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55 570</a:t>
            </a:r>
            <a:endParaRPr lang="ru-RU" sz="1600" b="1" dirty="0">
              <a:latin typeface="Gilroy Light" panose="00000400000000000000" pitchFamily="50" charset="-52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в России  </a:t>
            </a:r>
            <a:r>
              <a:rPr lang="ru-RU" sz="16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4 </a:t>
            </a:r>
            <a:r>
              <a:rPr lang="ru-RU" sz="16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483 471</a:t>
            </a:r>
          </a:p>
          <a:p>
            <a:r>
              <a:rPr lang="ru-RU" sz="16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Gilroy Light" panose="00000400000000000000" pitchFamily="50" charset="-52"/>
                <a:cs typeface="Arial" panose="020B0604020202020204" pitchFamily="34" charset="0"/>
              </a:rPr>
              <a:t>мире – </a:t>
            </a:r>
            <a:r>
              <a:rPr lang="ru-RU" sz="1600" b="1" dirty="0">
                <a:latin typeface="Gilroy Light" panose="00000400000000000000" pitchFamily="50" charset="-52"/>
                <a:cs typeface="Arial" panose="020B0604020202020204" pitchFamily="34" charset="0"/>
              </a:rPr>
              <a:t>более </a:t>
            </a:r>
            <a:r>
              <a:rPr lang="ru-RU" sz="16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125 454 721</a:t>
            </a:r>
            <a:endParaRPr lang="ru-RU" sz="1600" b="1" dirty="0">
              <a:latin typeface="Gilroy Light" panose="00000400000000000000" pitchFamily="50" charset="-52"/>
              <a:cs typeface="Arial" panose="020B0604020202020204" pitchFamily="34" charset="0"/>
            </a:endParaRPr>
          </a:p>
          <a:p>
            <a:endParaRPr lang="ru-RU" sz="1600" b="1" dirty="0" smtClean="0">
              <a:latin typeface="Gilroy Light" panose="00000400000000000000" pitchFamily="50" charset="-52"/>
              <a:cs typeface="Arial" panose="020B0604020202020204" pitchFamily="34" charset="0"/>
            </a:endParaRPr>
          </a:p>
          <a:p>
            <a:r>
              <a:rPr lang="ru-RU" sz="1600" dirty="0">
                <a:latin typeface="Gilroy Light" panose="00000400000000000000" pitchFamily="50" charset="-52"/>
                <a:cs typeface="Arial" panose="020B0604020202020204" pitchFamily="34" charset="0"/>
              </a:rPr>
              <a:t>с</a:t>
            </a:r>
            <a:r>
              <a:rPr lang="ru-RU" sz="1600" dirty="0">
                <a:latin typeface="Gilroy Light" panose="00000400000000000000" pitchFamily="50" charset="-52"/>
                <a:cs typeface="Arial" panose="020B0604020202020204" pitchFamily="34" charset="0"/>
              </a:rPr>
              <a:t>лучаев </a:t>
            </a:r>
            <a:r>
              <a:rPr lang="ru-RU" sz="16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смерти</a:t>
            </a:r>
          </a:p>
          <a:p>
            <a:r>
              <a:rPr lang="ru-RU" sz="16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Gilroy Light" panose="00000400000000000000" pitchFamily="50" charset="-52"/>
                <a:cs typeface="Arial" panose="020B0604020202020204" pitchFamily="34" charset="0"/>
              </a:rPr>
              <a:t>Челябинской области – </a:t>
            </a:r>
            <a:r>
              <a:rPr lang="ru-RU" sz="16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более 2 200</a:t>
            </a:r>
            <a:endParaRPr lang="ru-RU" sz="1600" b="1" dirty="0">
              <a:latin typeface="Gilroy Light" panose="00000400000000000000" pitchFamily="50" charset="-52"/>
              <a:cs typeface="Arial" panose="020B0604020202020204" pitchFamily="34" charset="0"/>
            </a:endParaRPr>
          </a:p>
          <a:p>
            <a:r>
              <a:rPr lang="ru-RU" sz="1600" dirty="0">
                <a:latin typeface="Gilroy Light" panose="00000400000000000000" pitchFamily="50" charset="-52"/>
                <a:cs typeface="Arial" panose="020B0604020202020204" pitchFamily="34" charset="0"/>
              </a:rPr>
              <a:t>в России  - </a:t>
            </a:r>
            <a:r>
              <a:rPr lang="ru-RU" sz="16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96 219</a:t>
            </a:r>
          </a:p>
          <a:p>
            <a:r>
              <a:rPr lang="ru-RU" sz="16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Gilroy Light" panose="00000400000000000000" pitchFamily="50" charset="-52"/>
                <a:cs typeface="Arial" panose="020B0604020202020204" pitchFamily="34" charset="0"/>
              </a:rPr>
              <a:t>мире – </a:t>
            </a:r>
            <a:r>
              <a:rPr lang="ru-RU" sz="1600" b="1" dirty="0">
                <a:latin typeface="Gilroy Light" panose="00000400000000000000" pitchFamily="50" charset="-52"/>
                <a:cs typeface="Arial" panose="020B0604020202020204" pitchFamily="34" charset="0"/>
              </a:rPr>
              <a:t>более </a:t>
            </a:r>
            <a:r>
              <a:rPr lang="ru-RU" sz="16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2 757 158</a:t>
            </a:r>
            <a:endParaRPr lang="ru-RU" sz="1600" b="1" dirty="0"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8D4E5"/>
                </a:solidFill>
                <a:latin typeface="Gilroy ExtraBold" panose="00000900000000000000" pitchFamily="50" charset="-52"/>
              </a:rPr>
              <a:t>Клиническая картина </a:t>
            </a:r>
            <a:endParaRPr lang="ru-RU" b="1" dirty="0">
              <a:solidFill>
                <a:srgbClr val="48D4E5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7624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Gilroy Light" panose="00000400000000000000" pitchFamily="50" charset="-52"/>
              </a:rPr>
              <a:t>повышение </a:t>
            </a:r>
            <a:r>
              <a:rPr lang="ru-RU" sz="2000" dirty="0">
                <a:latin typeface="Gilroy Light" panose="00000400000000000000" pitchFamily="50" charset="-52"/>
              </a:rPr>
              <a:t>температуры тела; потеря обоняния и вкуса; кашель (сухой или с небольшим количеством мокроты), одышка, миалгии и утомляемость, ощущение заложенности в грудной </a:t>
            </a:r>
            <a:r>
              <a:rPr lang="ru-RU" sz="2000" dirty="0" smtClean="0">
                <a:latin typeface="Gilroy Light" panose="00000400000000000000" pitchFamily="50" charset="-52"/>
              </a:rPr>
              <a:t>клетке</a:t>
            </a:r>
            <a:br>
              <a:rPr lang="ru-RU" sz="2000" dirty="0" smtClean="0">
                <a:latin typeface="Gilroy Light" panose="00000400000000000000" pitchFamily="50" charset="-52"/>
              </a:rPr>
            </a:br>
            <a:endParaRPr lang="ru-RU" sz="2000" dirty="0">
              <a:latin typeface="Gilroy Light" panose="00000400000000000000" pitchFamily="50" charset="-52"/>
            </a:endParaRPr>
          </a:p>
          <a:p>
            <a:pPr marL="0" indent="0">
              <a:buNone/>
            </a:pPr>
            <a:r>
              <a:rPr lang="ru-RU" sz="2000" dirty="0" smtClean="0">
                <a:latin typeface="Gilroy Light" panose="00000400000000000000" pitchFamily="50" charset="-52"/>
              </a:rPr>
              <a:t>В </a:t>
            </a:r>
            <a:r>
              <a:rPr lang="ru-RU" sz="2000" dirty="0">
                <a:latin typeface="Gilroy Light" panose="00000400000000000000" pitchFamily="50" charset="-52"/>
              </a:rPr>
              <a:t>группе особого риска – пожилые люди и люди, имеющие некоторые хронические заболевания (сердечно-сосудистые заболевания, заболевания дыхательной системы, сахарный диабет и ожирение), а также те, у кого ослаблен </a:t>
            </a:r>
            <a:r>
              <a:rPr lang="ru-RU" sz="2000" dirty="0" smtClean="0">
                <a:latin typeface="Gilroy Light" panose="00000400000000000000" pitchFamily="50" charset="-52"/>
              </a:rPr>
              <a:t>иммунитет.</a:t>
            </a:r>
          </a:p>
          <a:p>
            <a:pPr marL="0" indent="0">
              <a:buNone/>
            </a:pPr>
            <a:endParaRPr lang="ru-RU" sz="2000" dirty="0" smtClean="0">
              <a:latin typeface="Gilroy Light" panose="00000400000000000000" pitchFamily="50" charset="-52"/>
            </a:endParaRPr>
          </a:p>
          <a:p>
            <a:pPr marL="0" indent="0">
              <a:buNone/>
            </a:pPr>
            <a:r>
              <a:rPr lang="ru-RU" sz="2000" dirty="0" smtClean="0">
                <a:latin typeface="Gilroy Light" panose="00000400000000000000" pitchFamily="50" charset="-52"/>
              </a:rPr>
              <a:t>Тяжелые </a:t>
            </a:r>
            <a:r>
              <a:rPr lang="ru-RU" sz="2000" dirty="0">
                <a:latin typeface="Gilroy Light" panose="00000400000000000000" pitchFamily="50" charset="-52"/>
              </a:rPr>
              <a:t>и критические состояния отмечаются </a:t>
            </a:r>
            <a:r>
              <a:rPr lang="ru-RU" sz="2000" dirty="0" smtClean="0">
                <a:latin typeface="Gilroy Light" panose="00000400000000000000" pitchFamily="50" charset="-52"/>
              </a:rPr>
              <a:t>у </a:t>
            </a:r>
            <a:r>
              <a:rPr lang="ru-RU" sz="2000" dirty="0">
                <a:latin typeface="Gilroy Light" panose="00000400000000000000" pitchFamily="50" charset="-52"/>
              </a:rPr>
              <a:t>20% пациентов (включая дыхательную недостаточность, септический шок или др., требующие интенсивной терапии).</a:t>
            </a:r>
          </a:p>
        </p:txBody>
      </p:sp>
    </p:spTree>
    <p:extLst>
      <p:ext uri="{BB962C8B-B14F-4D97-AF65-F5344CB8AC3E}">
        <p14:creationId xmlns:p14="http://schemas.microsoft.com/office/powerpoint/2010/main" val="36434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46753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Gilroy Light" panose="00000400000000000000" pitchFamily="50" charset="-52"/>
              </a:rPr>
              <a:t>Росстат 8 февраля </a:t>
            </a:r>
            <a:r>
              <a:rPr lang="ru-RU" dirty="0" smtClean="0">
                <a:latin typeface="Gilroy Light" panose="00000400000000000000" pitchFamily="50" charset="-52"/>
              </a:rPr>
              <a:t>2021 г. опубликовал </a:t>
            </a:r>
            <a:r>
              <a:rPr lang="ru-RU" dirty="0">
                <a:latin typeface="Gilroy Light" panose="00000400000000000000" pitchFamily="50" charset="-52"/>
              </a:rPr>
              <a:t>данные о смертности в России за 2020 год. </a:t>
            </a:r>
            <a:endParaRPr lang="ru-RU" dirty="0" smtClean="0">
              <a:latin typeface="Gilroy Light" panose="00000400000000000000" pitchFamily="50" charset="-52"/>
            </a:endParaRPr>
          </a:p>
          <a:p>
            <a:pPr marL="0" indent="0">
              <a:buNone/>
            </a:pPr>
            <a:r>
              <a:rPr lang="ru-RU" dirty="0" smtClean="0">
                <a:latin typeface="Gilroy Light" panose="00000400000000000000" pitchFamily="50" charset="-52"/>
              </a:rPr>
              <a:t/>
            </a:r>
            <a:br>
              <a:rPr lang="ru-RU" dirty="0" smtClean="0">
                <a:latin typeface="Gilroy Light" panose="00000400000000000000" pitchFamily="50" charset="-52"/>
              </a:rPr>
            </a:br>
            <a:r>
              <a:rPr lang="ru-RU" dirty="0" smtClean="0">
                <a:latin typeface="Gilroy Light" panose="00000400000000000000" pitchFamily="50" charset="-52"/>
              </a:rPr>
              <a:t>Из</a:t>
            </a:r>
            <a:r>
              <a:rPr lang="ru-RU" dirty="0">
                <a:latin typeface="Gilroy Light" panose="00000400000000000000" pitchFamily="50" charset="-52"/>
              </a:rPr>
              <a:t> них следует, что в стране с апреля и по 31 декабря избыточная смертность составила 358 тысяч человек</a:t>
            </a:r>
            <a:r>
              <a:rPr lang="ru-RU" dirty="0" smtClean="0">
                <a:latin typeface="Gilroy Light" panose="00000400000000000000" pitchFamily="50" charset="-52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Gilroy Light" panose="00000400000000000000" pitchFamily="50" charset="-52"/>
            </a:endParaRPr>
          </a:p>
          <a:p>
            <a:pPr marL="0" indent="0">
              <a:buNone/>
            </a:pPr>
            <a:r>
              <a:rPr lang="ru-RU" dirty="0">
                <a:latin typeface="Gilroy Light" panose="00000400000000000000" pitchFamily="50" charset="-52"/>
              </a:rPr>
              <a:t>Уровень смертности в России по итогам </a:t>
            </a:r>
            <a:r>
              <a:rPr lang="ru-RU" dirty="0" smtClean="0">
                <a:latin typeface="Gilroy Light" panose="00000400000000000000" pitchFamily="50" charset="-52"/>
              </a:rPr>
              <a:t>2020 </a:t>
            </a:r>
            <a:r>
              <a:rPr lang="ru-RU" dirty="0">
                <a:latin typeface="Gilroy Light" panose="00000400000000000000" pitchFamily="50" charset="-52"/>
              </a:rPr>
              <a:t>года стал максимальным за десять </a:t>
            </a:r>
            <a:r>
              <a:rPr lang="ru-RU" dirty="0" smtClean="0">
                <a:latin typeface="Gilroy Light" panose="00000400000000000000" pitchFamily="50" charset="-52"/>
              </a:rPr>
              <a:t>лет.</a:t>
            </a:r>
          </a:p>
          <a:p>
            <a:pPr marL="0" indent="0">
              <a:buNone/>
            </a:pPr>
            <a:endParaRPr lang="ru-RU" dirty="0">
              <a:latin typeface="Gilroy Light" panose="00000400000000000000" pitchFamily="50" charset="-52"/>
            </a:endParaRPr>
          </a:p>
          <a:p>
            <a:pPr marL="0" indent="0">
              <a:buNone/>
            </a:pPr>
            <a:r>
              <a:rPr lang="ru-RU" dirty="0">
                <a:latin typeface="Gilroy Light" panose="00000400000000000000" pitchFamily="50" charset="-52"/>
              </a:rPr>
              <a:t>Российская Федерация – один из мировых лидеров, на уровне наиболее пострадавших от </a:t>
            </a:r>
            <a:r>
              <a:rPr lang="ru-RU" dirty="0" err="1">
                <a:latin typeface="Gilroy Light" panose="00000400000000000000" pitchFamily="50" charset="-52"/>
              </a:rPr>
              <a:t>коронавирусной</a:t>
            </a:r>
            <a:r>
              <a:rPr lang="ru-RU" dirty="0">
                <a:latin typeface="Gilroy Light" panose="00000400000000000000" pitchFamily="50" charset="-52"/>
              </a:rPr>
              <a:t> </a:t>
            </a:r>
            <a:r>
              <a:rPr lang="ru-RU" dirty="0" smtClean="0">
                <a:latin typeface="Gilroy Light" panose="00000400000000000000" pitchFamily="50" charset="-52"/>
              </a:rPr>
              <a:t>инфекции </a:t>
            </a:r>
            <a:r>
              <a:rPr lang="en-US" dirty="0" smtClean="0">
                <a:latin typeface="Gilroy Light" panose="00000400000000000000" pitchFamily="50" charset="-52"/>
              </a:rPr>
              <a:t>COVID-19</a:t>
            </a:r>
            <a:r>
              <a:rPr lang="ru-RU" dirty="0" smtClean="0">
                <a:latin typeface="Gilroy Light" panose="00000400000000000000" pitchFamily="50" charset="-52"/>
              </a:rPr>
              <a:t>.</a:t>
            </a:r>
            <a:endParaRPr lang="ru-RU" dirty="0">
              <a:latin typeface="Gilroy Light" panose="000004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269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CE830B-CDA1-4EC6-935C-62C336886BAD}"/>
              </a:ext>
            </a:extLst>
          </p:cNvPr>
          <p:cNvSpPr txBox="1"/>
          <p:nvPr/>
        </p:nvSpPr>
        <p:spPr>
          <a:xfrm>
            <a:off x="485615" y="1422261"/>
            <a:ext cx="789030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Gilroy ExtraBold" panose="00000900000000000000" pitchFamily="50" charset="-52"/>
              </a:rPr>
              <a:t>ВАКЦИНАЦИЯ от</a:t>
            </a:r>
          </a:p>
          <a:p>
            <a:r>
              <a:rPr lang="ru-RU" sz="4000" b="1" dirty="0" smtClean="0">
                <a:solidFill>
                  <a:srgbClr val="48D4E5"/>
                </a:solidFill>
                <a:latin typeface="Gilroy ExtraBold" panose="00000900000000000000" pitchFamily="50" charset="-52"/>
              </a:rPr>
              <a:t>КОРОНАВИРУСНОЙ ИНФЕКЦИИ</a:t>
            </a:r>
          </a:p>
          <a:p>
            <a:r>
              <a:rPr lang="en-US" sz="4400" dirty="0" smtClean="0">
                <a:latin typeface="Gilroy ExtraBold" panose="00000900000000000000" pitchFamily="50" charset="-52"/>
              </a:rPr>
              <a:t>COVID-19</a:t>
            </a:r>
            <a:endParaRPr lang="ru-RU" sz="4400" dirty="0">
              <a:latin typeface="Gilroy ExtraBold" panose="00000900000000000000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EBB29A-2DB9-4465-9D66-F659F2F5A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182">
            <a:off x="-50647" y="1762936"/>
            <a:ext cx="3190913" cy="75519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6D3A61-D73E-4245-9A06-A06A43769917}"/>
              </a:ext>
            </a:extLst>
          </p:cNvPr>
          <p:cNvSpPr/>
          <p:nvPr/>
        </p:nvSpPr>
        <p:spPr>
          <a:xfrm>
            <a:off x="5552800" y="37400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Добровольно</a:t>
            </a:r>
            <a:endParaRPr lang="ru-RU" sz="2000" dirty="0">
              <a:solidFill>
                <a:srgbClr val="000000"/>
              </a:solidFill>
              <a:latin typeface="Gilroy Light" panose="000004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Бесплатно</a:t>
            </a:r>
            <a:endParaRPr lang="ru-RU" sz="2000" dirty="0">
              <a:solidFill>
                <a:srgbClr val="000000"/>
              </a:solidFill>
              <a:latin typeface="Gilroy Light" panose="000004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Эффективно  </a:t>
            </a:r>
            <a:endParaRPr lang="ru-RU" sz="2000" dirty="0"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1">
            <a:extLst>
              <a:ext uri="{FF2B5EF4-FFF2-40B4-BE49-F238E27FC236}">
                <a16:creationId xmlns:a16="http://schemas.microsoft.com/office/drawing/2014/main" id="{4056ABD6-947E-4D5D-8ECB-5B7D74BED5BD}"/>
              </a:ext>
            </a:extLst>
          </p:cNvPr>
          <p:cNvGrpSpPr/>
          <p:nvPr/>
        </p:nvGrpSpPr>
        <p:grpSpPr>
          <a:xfrm>
            <a:off x="572261" y="1403228"/>
            <a:ext cx="3081335" cy="3220256"/>
            <a:chOff x="5197476" y="1824038"/>
            <a:chExt cx="1760538" cy="1839913"/>
          </a:xfrm>
          <a:solidFill>
            <a:srgbClr val="00B0F0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5A0649F-C091-49E9-BFE2-46F9EE5A9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76" y="1824038"/>
              <a:ext cx="1760538" cy="1839913"/>
            </a:xfrm>
            <a:custGeom>
              <a:avLst/>
              <a:gdLst>
                <a:gd name="T0" fmla="*/ 1514 w 1542"/>
                <a:gd name="T1" fmla="*/ 1152 h 1611"/>
                <a:gd name="T2" fmla="*/ 1531 w 1542"/>
                <a:gd name="T3" fmla="*/ 1207 h 1611"/>
                <a:gd name="T4" fmla="*/ 1523 w 1542"/>
                <a:gd name="T5" fmla="*/ 1220 h 1611"/>
                <a:gd name="T6" fmla="*/ 822 w 1542"/>
                <a:gd name="T7" fmla="*/ 1605 h 1611"/>
                <a:gd name="T8" fmla="*/ 138 w 1542"/>
                <a:gd name="T9" fmla="*/ 1191 h 1611"/>
                <a:gd name="T10" fmla="*/ 155 w 1542"/>
                <a:gd name="T11" fmla="*/ 391 h 1611"/>
                <a:gd name="T12" fmla="*/ 856 w 1542"/>
                <a:gd name="T13" fmla="*/ 5 h 1611"/>
                <a:gd name="T14" fmla="*/ 1519 w 1542"/>
                <a:gd name="T15" fmla="*/ 384 h 1611"/>
                <a:gd name="T16" fmla="*/ 1504 w 1542"/>
                <a:gd name="T17" fmla="*/ 440 h 1611"/>
                <a:gd name="T18" fmla="*/ 1504 w 1542"/>
                <a:gd name="T19" fmla="*/ 440 h 1611"/>
                <a:gd name="T20" fmla="*/ 1451 w 1542"/>
                <a:gd name="T21" fmla="*/ 425 h 1611"/>
                <a:gd name="T22" fmla="*/ 854 w 1542"/>
                <a:gd name="T23" fmla="*/ 85 h 1611"/>
                <a:gd name="T24" fmla="*/ 223 w 1542"/>
                <a:gd name="T25" fmla="*/ 432 h 1611"/>
                <a:gd name="T26" fmla="*/ 208 w 1542"/>
                <a:gd name="T27" fmla="*/ 1152 h 1611"/>
                <a:gd name="T28" fmla="*/ 824 w 1542"/>
                <a:gd name="T29" fmla="*/ 1525 h 1611"/>
                <a:gd name="T30" fmla="*/ 1455 w 1542"/>
                <a:gd name="T31" fmla="*/ 1178 h 1611"/>
                <a:gd name="T32" fmla="*/ 1461 w 1542"/>
                <a:gd name="T33" fmla="*/ 1167 h 1611"/>
                <a:gd name="T34" fmla="*/ 1514 w 1542"/>
                <a:gd name="T35" fmla="*/ 1152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2" h="1611">
                  <a:moveTo>
                    <a:pt x="1514" y="1152"/>
                  </a:moveTo>
                  <a:cubicBezTo>
                    <a:pt x="1534" y="1163"/>
                    <a:pt x="1542" y="1188"/>
                    <a:pt x="1531" y="1207"/>
                  </a:cubicBezTo>
                  <a:cubicBezTo>
                    <a:pt x="1528" y="1211"/>
                    <a:pt x="1526" y="1216"/>
                    <a:pt x="1523" y="1220"/>
                  </a:cubicBezTo>
                  <a:cubicBezTo>
                    <a:pt x="1375" y="1464"/>
                    <a:pt x="1108" y="1611"/>
                    <a:pt x="822" y="1605"/>
                  </a:cubicBezTo>
                  <a:cubicBezTo>
                    <a:pt x="537" y="1599"/>
                    <a:pt x="276" y="1441"/>
                    <a:pt x="138" y="1191"/>
                  </a:cubicBezTo>
                  <a:cubicBezTo>
                    <a:pt x="0" y="940"/>
                    <a:pt x="7" y="636"/>
                    <a:pt x="155" y="391"/>
                  </a:cubicBezTo>
                  <a:cubicBezTo>
                    <a:pt x="303" y="147"/>
                    <a:pt x="570" y="0"/>
                    <a:pt x="856" y="5"/>
                  </a:cubicBezTo>
                  <a:cubicBezTo>
                    <a:pt x="1127" y="11"/>
                    <a:pt x="1377" y="154"/>
                    <a:pt x="1519" y="384"/>
                  </a:cubicBezTo>
                  <a:cubicBezTo>
                    <a:pt x="1531" y="403"/>
                    <a:pt x="1524" y="429"/>
                    <a:pt x="1504" y="440"/>
                  </a:cubicBezTo>
                  <a:cubicBezTo>
                    <a:pt x="1504" y="440"/>
                    <a:pt x="1504" y="440"/>
                    <a:pt x="1504" y="440"/>
                  </a:cubicBezTo>
                  <a:cubicBezTo>
                    <a:pt x="1485" y="450"/>
                    <a:pt x="1462" y="444"/>
                    <a:pt x="1451" y="425"/>
                  </a:cubicBezTo>
                  <a:cubicBezTo>
                    <a:pt x="1323" y="219"/>
                    <a:pt x="1098" y="91"/>
                    <a:pt x="854" y="85"/>
                  </a:cubicBezTo>
                  <a:cubicBezTo>
                    <a:pt x="597" y="80"/>
                    <a:pt x="356" y="212"/>
                    <a:pt x="223" y="432"/>
                  </a:cubicBezTo>
                  <a:cubicBezTo>
                    <a:pt x="90" y="652"/>
                    <a:pt x="84" y="927"/>
                    <a:pt x="208" y="1152"/>
                  </a:cubicBezTo>
                  <a:cubicBezTo>
                    <a:pt x="332" y="1378"/>
                    <a:pt x="567" y="1520"/>
                    <a:pt x="824" y="1525"/>
                  </a:cubicBezTo>
                  <a:cubicBezTo>
                    <a:pt x="1081" y="1530"/>
                    <a:pt x="1322" y="1398"/>
                    <a:pt x="1455" y="1178"/>
                  </a:cubicBezTo>
                  <a:cubicBezTo>
                    <a:pt x="1457" y="1175"/>
                    <a:pt x="1459" y="1171"/>
                    <a:pt x="1461" y="1167"/>
                  </a:cubicBezTo>
                  <a:cubicBezTo>
                    <a:pt x="1472" y="1149"/>
                    <a:pt x="1495" y="1142"/>
                    <a:pt x="1514" y="115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09C0B89-3A05-4620-BFFC-4D1E9314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2058988"/>
              <a:ext cx="1425575" cy="1411288"/>
            </a:xfrm>
            <a:custGeom>
              <a:avLst/>
              <a:gdLst>
                <a:gd name="T0" fmla="*/ 600 w 1249"/>
                <a:gd name="T1" fmla="*/ 42 h 1237"/>
                <a:gd name="T2" fmla="*/ 641 w 1249"/>
                <a:gd name="T3" fmla="*/ 1 h 1237"/>
                <a:gd name="T4" fmla="*/ 1013 w 1249"/>
                <a:gd name="T5" fmla="*/ 147 h 1237"/>
                <a:gd name="T6" fmla="*/ 1208 w 1249"/>
                <a:gd name="T7" fmla="*/ 715 h 1237"/>
                <a:gd name="T8" fmla="*/ 815 w 1249"/>
                <a:gd name="T9" fmla="*/ 1168 h 1237"/>
                <a:gd name="T10" fmla="*/ 226 w 1249"/>
                <a:gd name="T11" fmla="*/ 1053 h 1237"/>
                <a:gd name="T12" fmla="*/ 24 w 1249"/>
                <a:gd name="T13" fmla="*/ 528 h 1237"/>
                <a:gd name="T14" fmla="*/ 71 w 1249"/>
                <a:gd name="T15" fmla="*/ 494 h 1237"/>
                <a:gd name="T16" fmla="*/ 71 w 1249"/>
                <a:gd name="T17" fmla="*/ 494 h 1237"/>
                <a:gd name="T18" fmla="*/ 103 w 1249"/>
                <a:gd name="T19" fmla="*/ 538 h 1237"/>
                <a:gd name="T20" fmla="*/ 278 w 1249"/>
                <a:gd name="T21" fmla="*/ 993 h 1237"/>
                <a:gd name="T22" fmla="*/ 789 w 1249"/>
                <a:gd name="T23" fmla="*/ 1092 h 1237"/>
                <a:gd name="T24" fmla="*/ 1130 w 1249"/>
                <a:gd name="T25" fmla="*/ 700 h 1237"/>
                <a:gd name="T26" fmla="*/ 961 w 1249"/>
                <a:gd name="T27" fmla="*/ 208 h 1237"/>
                <a:gd name="T28" fmla="*/ 638 w 1249"/>
                <a:gd name="T29" fmla="*/ 81 h 1237"/>
                <a:gd name="T30" fmla="*/ 600 w 1249"/>
                <a:gd name="T31" fmla="*/ 42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9" h="1237">
                  <a:moveTo>
                    <a:pt x="600" y="42"/>
                  </a:moveTo>
                  <a:cubicBezTo>
                    <a:pt x="599" y="19"/>
                    <a:pt x="618" y="0"/>
                    <a:pt x="641" y="1"/>
                  </a:cubicBezTo>
                  <a:cubicBezTo>
                    <a:pt x="776" y="6"/>
                    <a:pt x="908" y="56"/>
                    <a:pt x="1013" y="147"/>
                  </a:cubicBezTo>
                  <a:cubicBezTo>
                    <a:pt x="1175" y="288"/>
                    <a:pt x="1249" y="504"/>
                    <a:pt x="1208" y="715"/>
                  </a:cubicBezTo>
                  <a:cubicBezTo>
                    <a:pt x="1167" y="925"/>
                    <a:pt x="1017" y="1098"/>
                    <a:pt x="815" y="1168"/>
                  </a:cubicBezTo>
                  <a:cubicBezTo>
                    <a:pt x="612" y="1237"/>
                    <a:pt x="388" y="1194"/>
                    <a:pt x="226" y="1053"/>
                  </a:cubicBezTo>
                  <a:cubicBezTo>
                    <a:pt x="75" y="922"/>
                    <a:pt x="0" y="725"/>
                    <a:pt x="24" y="528"/>
                  </a:cubicBezTo>
                  <a:cubicBezTo>
                    <a:pt x="27" y="505"/>
                    <a:pt x="48" y="489"/>
                    <a:pt x="71" y="494"/>
                  </a:cubicBezTo>
                  <a:cubicBezTo>
                    <a:pt x="71" y="494"/>
                    <a:pt x="71" y="494"/>
                    <a:pt x="71" y="494"/>
                  </a:cubicBezTo>
                  <a:cubicBezTo>
                    <a:pt x="92" y="498"/>
                    <a:pt x="106" y="517"/>
                    <a:pt x="103" y="538"/>
                  </a:cubicBezTo>
                  <a:cubicBezTo>
                    <a:pt x="82" y="708"/>
                    <a:pt x="147" y="879"/>
                    <a:pt x="278" y="993"/>
                  </a:cubicBezTo>
                  <a:cubicBezTo>
                    <a:pt x="418" y="1115"/>
                    <a:pt x="613" y="1152"/>
                    <a:pt x="789" y="1092"/>
                  </a:cubicBezTo>
                  <a:cubicBezTo>
                    <a:pt x="964" y="1031"/>
                    <a:pt x="1094" y="882"/>
                    <a:pt x="1130" y="700"/>
                  </a:cubicBezTo>
                  <a:cubicBezTo>
                    <a:pt x="1165" y="517"/>
                    <a:pt x="1101" y="330"/>
                    <a:pt x="961" y="208"/>
                  </a:cubicBezTo>
                  <a:cubicBezTo>
                    <a:pt x="869" y="129"/>
                    <a:pt x="755" y="85"/>
                    <a:pt x="638" y="81"/>
                  </a:cubicBezTo>
                  <a:cubicBezTo>
                    <a:pt x="617" y="80"/>
                    <a:pt x="601" y="63"/>
                    <a:pt x="600" y="4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52C4A71-D4EF-499B-A155-170E17CEF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1" y="2286000"/>
              <a:ext cx="949325" cy="674688"/>
            </a:xfrm>
            <a:custGeom>
              <a:avLst/>
              <a:gdLst>
                <a:gd name="T0" fmla="*/ 91 w 832"/>
                <a:gd name="T1" fmla="*/ 552 h 591"/>
                <a:gd name="T2" fmla="*/ 36 w 832"/>
                <a:gd name="T3" fmla="*/ 528 h 591"/>
                <a:gd name="T4" fmla="*/ 69 w 832"/>
                <a:gd name="T5" fmla="*/ 200 h 591"/>
                <a:gd name="T6" fmla="*/ 415 w 832"/>
                <a:gd name="T7" fmla="*/ 0 h 591"/>
                <a:gd name="T8" fmla="*/ 762 w 832"/>
                <a:gd name="T9" fmla="*/ 200 h 591"/>
                <a:gd name="T10" fmla="*/ 782 w 832"/>
                <a:gd name="T11" fmla="*/ 560 h 591"/>
                <a:gd name="T12" fmla="*/ 725 w 832"/>
                <a:gd name="T13" fmla="*/ 579 h 591"/>
                <a:gd name="T14" fmla="*/ 725 w 832"/>
                <a:gd name="T15" fmla="*/ 579 h 591"/>
                <a:gd name="T16" fmla="*/ 709 w 832"/>
                <a:gd name="T17" fmla="*/ 528 h 591"/>
                <a:gd name="T18" fmla="*/ 693 w 832"/>
                <a:gd name="T19" fmla="*/ 240 h 591"/>
                <a:gd name="T20" fmla="*/ 415 w 832"/>
                <a:gd name="T21" fmla="*/ 80 h 591"/>
                <a:gd name="T22" fmla="*/ 138 w 832"/>
                <a:gd name="T23" fmla="*/ 240 h 591"/>
                <a:gd name="T24" fmla="*/ 112 w 832"/>
                <a:gd name="T25" fmla="*/ 502 h 591"/>
                <a:gd name="T26" fmla="*/ 91 w 832"/>
                <a:gd name="T27" fmla="*/ 551 h 591"/>
                <a:gd name="T28" fmla="*/ 91 w 832"/>
                <a:gd name="T29" fmla="*/ 552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2" h="591">
                  <a:moveTo>
                    <a:pt x="91" y="552"/>
                  </a:moveTo>
                  <a:cubicBezTo>
                    <a:pt x="69" y="562"/>
                    <a:pt x="44" y="550"/>
                    <a:pt x="36" y="528"/>
                  </a:cubicBezTo>
                  <a:cubicBezTo>
                    <a:pt x="0" y="420"/>
                    <a:pt x="11" y="301"/>
                    <a:pt x="69" y="200"/>
                  </a:cubicBezTo>
                  <a:cubicBezTo>
                    <a:pt x="140" y="77"/>
                    <a:pt x="273" y="0"/>
                    <a:pt x="415" y="0"/>
                  </a:cubicBezTo>
                  <a:cubicBezTo>
                    <a:pt x="558" y="0"/>
                    <a:pt x="690" y="77"/>
                    <a:pt x="762" y="200"/>
                  </a:cubicBezTo>
                  <a:cubicBezTo>
                    <a:pt x="826" y="311"/>
                    <a:pt x="832" y="445"/>
                    <a:pt x="782" y="560"/>
                  </a:cubicBezTo>
                  <a:cubicBezTo>
                    <a:pt x="772" y="582"/>
                    <a:pt x="746" y="591"/>
                    <a:pt x="725" y="579"/>
                  </a:cubicBezTo>
                  <a:cubicBezTo>
                    <a:pt x="725" y="579"/>
                    <a:pt x="725" y="579"/>
                    <a:pt x="725" y="579"/>
                  </a:cubicBezTo>
                  <a:cubicBezTo>
                    <a:pt x="707" y="569"/>
                    <a:pt x="701" y="547"/>
                    <a:pt x="709" y="528"/>
                  </a:cubicBezTo>
                  <a:cubicBezTo>
                    <a:pt x="749" y="436"/>
                    <a:pt x="744" y="329"/>
                    <a:pt x="693" y="240"/>
                  </a:cubicBezTo>
                  <a:cubicBezTo>
                    <a:pt x="635" y="141"/>
                    <a:pt x="530" y="80"/>
                    <a:pt x="415" y="80"/>
                  </a:cubicBezTo>
                  <a:cubicBezTo>
                    <a:pt x="301" y="80"/>
                    <a:pt x="195" y="141"/>
                    <a:pt x="138" y="240"/>
                  </a:cubicBezTo>
                  <a:cubicBezTo>
                    <a:pt x="92" y="321"/>
                    <a:pt x="83" y="416"/>
                    <a:pt x="112" y="502"/>
                  </a:cubicBezTo>
                  <a:cubicBezTo>
                    <a:pt x="119" y="522"/>
                    <a:pt x="110" y="543"/>
                    <a:pt x="91" y="551"/>
                  </a:cubicBezTo>
                  <a:lnTo>
                    <a:pt x="91" y="552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1A8C376-F9DE-4EEE-8F5F-491CF03A0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901" y="2513013"/>
              <a:ext cx="458788" cy="471488"/>
            </a:xfrm>
            <a:custGeom>
              <a:avLst/>
              <a:gdLst>
                <a:gd name="T0" fmla="*/ 153 w 402"/>
                <a:gd name="T1" fmla="*/ 53 h 412"/>
                <a:gd name="T2" fmla="*/ 189 w 402"/>
                <a:gd name="T3" fmla="*/ 2 h 412"/>
                <a:gd name="T4" fmla="*/ 289 w 402"/>
                <a:gd name="T5" fmla="*/ 23 h 412"/>
                <a:gd name="T6" fmla="*/ 398 w 402"/>
                <a:gd name="T7" fmla="*/ 191 h 412"/>
                <a:gd name="T8" fmla="*/ 307 w 402"/>
                <a:gd name="T9" fmla="*/ 369 h 412"/>
                <a:gd name="T10" fmla="*/ 108 w 402"/>
                <a:gd name="T11" fmla="*/ 380 h 412"/>
                <a:gd name="T12" fmla="*/ 8 w 402"/>
                <a:gd name="T13" fmla="*/ 261 h 412"/>
                <a:gd name="T14" fmla="*/ 44 w 402"/>
                <a:gd name="T15" fmla="*/ 209 h 412"/>
                <a:gd name="T16" fmla="*/ 44 w 402"/>
                <a:gd name="T17" fmla="*/ 209 h 412"/>
                <a:gd name="T18" fmla="*/ 84 w 402"/>
                <a:gd name="T19" fmla="*/ 238 h 412"/>
                <a:gd name="T20" fmla="*/ 144 w 402"/>
                <a:gd name="T21" fmla="*/ 308 h 412"/>
                <a:gd name="T22" fmla="*/ 264 w 402"/>
                <a:gd name="T23" fmla="*/ 302 h 412"/>
                <a:gd name="T24" fmla="*/ 318 w 402"/>
                <a:gd name="T25" fmla="*/ 195 h 412"/>
                <a:gd name="T26" fmla="*/ 253 w 402"/>
                <a:gd name="T27" fmla="*/ 94 h 412"/>
                <a:gd name="T28" fmla="*/ 193 w 402"/>
                <a:gd name="T29" fmla="*/ 81 h 412"/>
                <a:gd name="T30" fmla="*/ 153 w 402"/>
                <a:gd name="T31" fmla="*/ 53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2" h="412">
                  <a:moveTo>
                    <a:pt x="153" y="53"/>
                  </a:moveTo>
                  <a:cubicBezTo>
                    <a:pt x="146" y="28"/>
                    <a:pt x="163" y="3"/>
                    <a:pt x="189" y="2"/>
                  </a:cubicBezTo>
                  <a:cubicBezTo>
                    <a:pt x="223" y="0"/>
                    <a:pt x="258" y="7"/>
                    <a:pt x="289" y="23"/>
                  </a:cubicBezTo>
                  <a:cubicBezTo>
                    <a:pt x="353" y="56"/>
                    <a:pt x="394" y="119"/>
                    <a:pt x="398" y="191"/>
                  </a:cubicBezTo>
                  <a:cubicBezTo>
                    <a:pt x="402" y="262"/>
                    <a:pt x="367" y="330"/>
                    <a:pt x="307" y="369"/>
                  </a:cubicBezTo>
                  <a:cubicBezTo>
                    <a:pt x="247" y="408"/>
                    <a:pt x="171" y="412"/>
                    <a:pt x="108" y="380"/>
                  </a:cubicBezTo>
                  <a:cubicBezTo>
                    <a:pt x="59" y="355"/>
                    <a:pt x="23" y="312"/>
                    <a:pt x="8" y="261"/>
                  </a:cubicBezTo>
                  <a:cubicBezTo>
                    <a:pt x="0" y="236"/>
                    <a:pt x="18" y="211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62" y="208"/>
                    <a:pt x="78" y="220"/>
                    <a:pt x="84" y="238"/>
                  </a:cubicBezTo>
                  <a:cubicBezTo>
                    <a:pt x="94" y="268"/>
                    <a:pt x="115" y="293"/>
                    <a:pt x="144" y="308"/>
                  </a:cubicBezTo>
                  <a:cubicBezTo>
                    <a:pt x="182" y="328"/>
                    <a:pt x="228" y="325"/>
                    <a:pt x="264" y="302"/>
                  </a:cubicBezTo>
                  <a:cubicBezTo>
                    <a:pt x="300" y="279"/>
                    <a:pt x="320" y="238"/>
                    <a:pt x="318" y="195"/>
                  </a:cubicBezTo>
                  <a:cubicBezTo>
                    <a:pt x="316" y="152"/>
                    <a:pt x="291" y="114"/>
                    <a:pt x="253" y="94"/>
                  </a:cubicBezTo>
                  <a:cubicBezTo>
                    <a:pt x="234" y="85"/>
                    <a:pt x="213" y="80"/>
                    <a:pt x="193" y="81"/>
                  </a:cubicBezTo>
                  <a:cubicBezTo>
                    <a:pt x="175" y="82"/>
                    <a:pt x="158" y="70"/>
                    <a:pt x="153" y="5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ADA28A-5E65-48B0-9446-E90C57E8FC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82" y="1812328"/>
            <a:ext cx="2474504" cy="2398733"/>
          </a:xfrm>
          <a:prstGeom prst="ellipse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05FC1DE-A43A-4119-9173-04F405C700CC}"/>
              </a:ext>
            </a:extLst>
          </p:cNvPr>
          <p:cNvSpPr/>
          <p:nvPr/>
        </p:nvSpPr>
        <p:spPr>
          <a:xfrm>
            <a:off x="3851563" y="916809"/>
            <a:ext cx="4720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Gilroy ExtraBold" panose="000009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Гам-</a:t>
            </a:r>
            <a:r>
              <a:rPr lang="ru-RU" sz="2400" b="1" dirty="0" err="1">
                <a:solidFill>
                  <a:srgbClr val="000000"/>
                </a:solidFill>
                <a:latin typeface="Gilroy ExtraBold" panose="000009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Ковид</a:t>
            </a:r>
            <a:r>
              <a:rPr lang="ru-RU" sz="2400" b="1" dirty="0">
                <a:solidFill>
                  <a:srgbClr val="000000"/>
                </a:solidFill>
                <a:latin typeface="Gilroy ExtraBold" panose="000009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solidFill>
                  <a:srgbClr val="000000"/>
                </a:solidFill>
                <a:latin typeface="Gilroy ExtraBold" panose="000009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Вак</a:t>
            </a:r>
            <a:r>
              <a:rPr lang="ru-RU" sz="2400" b="1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(торговая марка «Спутник V»)</a:t>
            </a:r>
            <a:endParaRPr lang="ru-RU" dirty="0"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ADFD7D-B06D-4F24-9DB7-8CDF8BEDCA7B}"/>
              </a:ext>
            </a:extLst>
          </p:cNvPr>
          <p:cNvSpPr/>
          <p:nvPr/>
        </p:nvSpPr>
        <p:spPr>
          <a:xfrm>
            <a:off x="3908344" y="19711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Gilroy Light" panose="00000400000000000000" pitchFamily="50" charset="-52"/>
              </a:rPr>
              <a:t>Двухкомпонентная векторная вакцина, разработанная российским ФГБУ «НИЦЭМ им Н.Ф. </a:t>
            </a:r>
            <a:r>
              <a:rPr lang="ru-RU" sz="1600" dirty="0" err="1" smtClean="0">
                <a:latin typeface="Gilroy Light" panose="00000400000000000000" pitchFamily="50" charset="-52"/>
              </a:rPr>
              <a:t>Гамалеи</a:t>
            </a:r>
            <a:r>
              <a:rPr lang="ru-RU" sz="1600" dirty="0" smtClean="0">
                <a:latin typeface="Gilroy Light" panose="00000400000000000000" pitchFamily="50" charset="-52"/>
              </a:rPr>
              <a:t>» Минздрава </a:t>
            </a:r>
            <a:r>
              <a:rPr lang="ru-RU" sz="1600" dirty="0">
                <a:latin typeface="Gilroy Light" panose="00000400000000000000" pitchFamily="50" charset="-52"/>
              </a:rPr>
              <a:t>России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9BE0D1-0EAC-4710-919A-4AFC55A318D1}"/>
              </a:ext>
            </a:extLst>
          </p:cNvPr>
          <p:cNvSpPr/>
          <p:nvPr/>
        </p:nvSpPr>
        <p:spPr>
          <a:xfrm>
            <a:off x="3965407" y="305382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Gilroy ExtraBold" panose="00000900000000000000" pitchFamily="50" charset="-52"/>
              </a:rPr>
              <a:t>Вакцина не содержит коронавирус </a:t>
            </a:r>
          </a:p>
          <a:p>
            <a:r>
              <a:rPr lang="ru-RU" sz="1600" dirty="0">
                <a:latin typeface="Gilroy Light" panose="00000400000000000000" pitchFamily="50" charset="-52"/>
              </a:rPr>
              <a:t>и представляет собой рекомбинантные частицы аденовируса человека, в которых есть ген протеина S — </a:t>
            </a:r>
            <a:r>
              <a:rPr lang="ru-RU" sz="1600" b="1" dirty="0">
                <a:latin typeface="Gilroy Light" panose="00000400000000000000" pitchFamily="50" charset="-52"/>
              </a:rPr>
              <a:t>белка оболочки </a:t>
            </a:r>
            <a:r>
              <a:rPr lang="ru-RU" sz="1600" dirty="0">
                <a:latin typeface="Gilroy Light" panose="00000400000000000000" pitchFamily="50" charset="-52"/>
              </a:rPr>
              <a:t>коронавируса, в отношении которого вырабатываются </a:t>
            </a:r>
            <a:r>
              <a:rPr lang="ru-RU" sz="1600" dirty="0" smtClean="0">
                <a:latin typeface="Gilroy Light" panose="00000400000000000000" pitchFamily="50" charset="-52"/>
              </a:rPr>
              <a:t>антитела.</a:t>
            </a:r>
            <a:br>
              <a:rPr lang="ru-RU" sz="1600" dirty="0" smtClean="0">
                <a:latin typeface="Gilroy Light" panose="00000400000000000000" pitchFamily="50" charset="-52"/>
              </a:rPr>
            </a:br>
            <a:r>
              <a:rPr lang="ru-RU" sz="1600" b="1" dirty="0" smtClean="0">
                <a:latin typeface="Gilroy ExtraBold" panose="00000900000000000000" pitchFamily="50" charset="-52"/>
              </a:rPr>
              <a:t>заболеть от нее невозможно</a:t>
            </a:r>
            <a:endParaRPr lang="ru-RU" sz="1600" b="1" dirty="0">
              <a:latin typeface="Gilroy ExtraBold" panose="00000900000000000000" pitchFamily="50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1527B44-3BA0-41A9-B685-71B9B26C6243}"/>
              </a:ext>
            </a:extLst>
          </p:cNvPr>
          <p:cNvSpPr/>
          <p:nvPr/>
        </p:nvSpPr>
        <p:spPr>
          <a:xfrm>
            <a:off x="895049" y="5038051"/>
            <a:ext cx="7908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ilroy Light" panose="00000400000000000000" pitchFamily="50" charset="-52"/>
                <a:cs typeface="Arial" panose="020B0604020202020204" pitchFamily="34" charset="0"/>
              </a:rPr>
              <a:t>Согласно результатам исследования, проведенного на 20 тысячах человек, вакцина показала эффективность 91,6% против Covid-19.</a:t>
            </a:r>
          </a:p>
          <a:p>
            <a:endParaRPr lang="ru-RU" sz="1600" dirty="0">
              <a:latin typeface="Gilroy Light" panose="00000400000000000000" pitchFamily="50" charset="-52"/>
              <a:cs typeface="Arial" panose="020B0604020202020204" pitchFamily="34" charset="0"/>
            </a:endParaRPr>
          </a:p>
          <a:p>
            <a:r>
              <a:rPr lang="ru-RU" sz="1600" dirty="0">
                <a:latin typeface="Gilroy ExtraBold" panose="00000900000000000000" pitchFamily="50" charset="-52"/>
                <a:cs typeface="Arial" panose="020B0604020202020204" pitchFamily="34" charset="0"/>
              </a:rPr>
              <a:t>Вакцина признана эффективной во всем мире</a:t>
            </a:r>
            <a:r>
              <a:rPr lang="ru-RU" sz="1600" dirty="0" smtClean="0">
                <a:latin typeface="Gilroy ExtraBold" panose="00000900000000000000" pitchFamily="50" charset="-52"/>
                <a:cs typeface="Arial" panose="020B0604020202020204" pitchFamily="34" charset="0"/>
              </a:rPr>
              <a:t>. </a:t>
            </a:r>
            <a:endParaRPr lang="ru-RU" sz="1600" dirty="0">
              <a:latin typeface="Gilroy ExtraBold" panose="00000900000000000000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7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>
            <a:extLst>
              <a:ext uri="{FF2B5EF4-FFF2-40B4-BE49-F238E27FC236}">
                <a16:creationId xmlns:a16="http://schemas.microsoft.com/office/drawing/2014/main" id="{FA34E16A-3715-4029-8256-4C37DC12798A}"/>
              </a:ext>
            </a:extLst>
          </p:cNvPr>
          <p:cNvSpPr/>
          <p:nvPr/>
        </p:nvSpPr>
        <p:spPr>
          <a:xfrm>
            <a:off x="981917" y="2088563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BD274D-8497-4AFD-9A61-06B6176162A8}"/>
              </a:ext>
            </a:extLst>
          </p:cNvPr>
          <p:cNvSpPr/>
          <p:nvPr/>
        </p:nvSpPr>
        <p:spPr>
          <a:xfrm>
            <a:off x="1710416" y="1109824"/>
            <a:ext cx="7920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КТО МОЖЕТ ПРОЙТИ ВАКЦИНАЦИЮ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Картинки по запросу &quot;пиктограмма больница&quot;">
            <a:extLst>
              <a:ext uri="{FF2B5EF4-FFF2-40B4-BE49-F238E27FC236}">
                <a16:creationId xmlns:a16="http://schemas.microsoft.com/office/drawing/2014/main" id="{ADEE5D73-8291-4F7A-8C1B-28DC41C590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23975" y="201583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0F02795-E8C5-46AE-B672-58D25139BD1A}"/>
              </a:ext>
            </a:extLst>
          </p:cNvPr>
          <p:cNvSpPr/>
          <p:nvPr/>
        </p:nvSpPr>
        <p:spPr>
          <a:xfrm>
            <a:off x="7639202" y="3867302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4A7BC1C-40A5-44BB-96F1-D5E4295A26E5}"/>
              </a:ext>
            </a:extLst>
          </p:cNvPr>
          <p:cNvSpPr/>
          <p:nvPr/>
        </p:nvSpPr>
        <p:spPr>
          <a:xfrm>
            <a:off x="2944903" y="3867302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00E1330-7DA5-4DAB-88FF-F0647B33FAB9}"/>
              </a:ext>
            </a:extLst>
          </p:cNvPr>
          <p:cNvSpPr/>
          <p:nvPr/>
        </p:nvSpPr>
        <p:spPr>
          <a:xfrm>
            <a:off x="7637242" y="2130578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4AA2ADF-A77C-4E64-A983-1EBB8992038E}"/>
              </a:ext>
            </a:extLst>
          </p:cNvPr>
          <p:cNvSpPr/>
          <p:nvPr/>
        </p:nvSpPr>
        <p:spPr>
          <a:xfrm>
            <a:off x="2961587" y="2101620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pic>
        <p:nvPicPr>
          <p:cNvPr id="15" name="Picture 22" descr="Полицейский PNG">
            <a:extLst>
              <a:ext uri="{FF2B5EF4-FFF2-40B4-BE49-F238E27FC236}">
                <a16:creationId xmlns:a16="http://schemas.microsoft.com/office/drawing/2014/main" id="{0CAA9213-D587-4565-9158-09E535452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68" y="2224212"/>
            <a:ext cx="297172" cy="38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" descr="team-icon-24 — Barbershop beard hunter">
            <a:extLst>
              <a:ext uri="{FF2B5EF4-FFF2-40B4-BE49-F238E27FC236}">
                <a16:creationId xmlns:a16="http://schemas.microsoft.com/office/drawing/2014/main" id="{BF76CA3E-B005-48F1-BF32-A858E1BC6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4031" y="3966071"/>
            <a:ext cx="422016" cy="50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2" descr="Старик в шляпе ходит с палкой | Бесплатно значок">
            <a:extLst>
              <a:ext uri="{FF2B5EF4-FFF2-40B4-BE49-F238E27FC236}">
                <a16:creationId xmlns:a16="http://schemas.microsoft.com/office/drawing/2014/main" id="{52065166-7587-4714-85B2-B65EDBC6F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53" y="3999334"/>
            <a:ext cx="383257" cy="38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 descr="Иконка «Врач» — скачай бесплатно PNG и векторе">
            <a:extLst>
              <a:ext uri="{FF2B5EF4-FFF2-40B4-BE49-F238E27FC236}">
                <a16:creationId xmlns:a16="http://schemas.microsoft.com/office/drawing/2014/main" id="{13251A6A-E577-4C68-A245-5C3FB74F2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3" y="2231210"/>
            <a:ext cx="369263" cy="36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32F16D5B-95FB-4876-B6E0-3B7F76D99B3D}"/>
              </a:ext>
            </a:extLst>
          </p:cNvPr>
          <p:cNvSpPr/>
          <p:nvPr/>
        </p:nvSpPr>
        <p:spPr>
          <a:xfrm>
            <a:off x="5437974" y="2130578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pic>
        <p:nvPicPr>
          <p:cNvPr id="20" name="Picture 10" descr="Иконка студент, ученик, учеба, study, размер 448x512 | id41749 |  iconbird.com">
            <a:extLst>
              <a:ext uri="{FF2B5EF4-FFF2-40B4-BE49-F238E27FC236}">
                <a16:creationId xmlns:a16="http://schemas.microsoft.com/office/drawing/2014/main" id="{681F3D25-9EF7-4F33-8891-D4149A865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35" y="2331479"/>
            <a:ext cx="422016" cy="36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3F39164-2B12-4613-A54F-D24B60842AF3}"/>
              </a:ext>
            </a:extLst>
          </p:cNvPr>
          <p:cNvSpPr/>
          <p:nvPr/>
        </p:nvSpPr>
        <p:spPr>
          <a:xfrm>
            <a:off x="737373" y="2870784"/>
            <a:ext cx="1224043" cy="45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87" dirty="0">
                <a:latin typeface="Arial" panose="020B0604020202020204" pitchFamily="34" charset="0"/>
              </a:rPr>
              <a:t>Медицинские</a:t>
            </a:r>
          </a:p>
          <a:p>
            <a:pPr algn="ctr"/>
            <a:r>
              <a:rPr lang="ru-RU" sz="1187" dirty="0">
                <a:latin typeface="Arial" panose="020B0604020202020204" pitchFamily="34" charset="0"/>
              </a:rPr>
              <a:t> работники</a:t>
            </a:r>
            <a:endParaRPr lang="ru-RU" sz="1187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933366D-AF36-4E3B-963C-E7F233D97DCC}"/>
              </a:ext>
            </a:extLst>
          </p:cNvPr>
          <p:cNvSpPr/>
          <p:nvPr/>
        </p:nvSpPr>
        <p:spPr>
          <a:xfrm>
            <a:off x="2789660" y="2882354"/>
            <a:ext cx="1018227" cy="457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87" dirty="0">
                <a:latin typeface="Arial" panose="020B0604020202020204" pitchFamily="34" charset="0"/>
              </a:rPr>
              <a:t>Сотрудники</a:t>
            </a:r>
          </a:p>
          <a:p>
            <a:pPr algn="ctr"/>
            <a:r>
              <a:rPr lang="ru-RU" sz="1187" dirty="0">
                <a:latin typeface="Arial" panose="020B0604020202020204" pitchFamily="34" charset="0"/>
              </a:rPr>
              <a:t> полиции</a:t>
            </a:r>
            <a:endParaRPr lang="ru-RU" sz="1187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80EDD09-990F-43EF-8289-B120D07F34F5}"/>
              </a:ext>
            </a:extLst>
          </p:cNvPr>
          <p:cNvSpPr/>
          <p:nvPr/>
        </p:nvSpPr>
        <p:spPr>
          <a:xfrm>
            <a:off x="5262242" y="2947179"/>
            <a:ext cx="1096774" cy="457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87" dirty="0">
                <a:latin typeface="Arial" panose="020B0604020202020204" pitchFamily="34" charset="0"/>
              </a:rPr>
              <a:t>Работники </a:t>
            </a:r>
          </a:p>
          <a:p>
            <a:pPr algn="ctr"/>
            <a:r>
              <a:rPr lang="ru-RU" sz="1187" dirty="0">
                <a:latin typeface="Arial" panose="020B0604020202020204" pitchFamily="34" charset="0"/>
              </a:rPr>
              <a:t>образования</a:t>
            </a:r>
            <a:endParaRPr lang="ru-RU" sz="1187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3B5BE32-6B2C-4A35-9599-083926207496}"/>
              </a:ext>
            </a:extLst>
          </p:cNvPr>
          <p:cNvSpPr/>
          <p:nvPr/>
        </p:nvSpPr>
        <p:spPr>
          <a:xfrm>
            <a:off x="7292047" y="2947179"/>
            <a:ext cx="1398140" cy="275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87" dirty="0">
                <a:latin typeface="Arial" panose="020B0604020202020204" pitchFamily="34" charset="0"/>
              </a:rPr>
              <a:t>Сотрудники МЧС</a:t>
            </a:r>
            <a:endParaRPr lang="ru-RU" sz="1187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B0496F6-55E1-4D82-87CF-0021BE04ABBE}"/>
              </a:ext>
            </a:extLst>
          </p:cNvPr>
          <p:cNvSpPr/>
          <p:nvPr/>
        </p:nvSpPr>
        <p:spPr>
          <a:xfrm>
            <a:off x="922807" y="3815272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136338E-1A2F-4259-86AE-78706905BFB9}"/>
              </a:ext>
            </a:extLst>
          </p:cNvPr>
          <p:cNvSpPr/>
          <p:nvPr/>
        </p:nvSpPr>
        <p:spPr>
          <a:xfrm>
            <a:off x="5422388" y="3867302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pic>
        <p:nvPicPr>
          <p:cNvPr id="27" name="Picture 46" descr="Команда | Бесплатно значок">
            <a:extLst>
              <a:ext uri="{FF2B5EF4-FFF2-40B4-BE49-F238E27FC236}">
                <a16:creationId xmlns:a16="http://schemas.microsoft.com/office/drawing/2014/main" id="{CBAA2178-594D-439F-BCC9-6383B5DE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59" y="3982271"/>
            <a:ext cx="400323" cy="4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C811533-C596-4F0B-BB71-7FB66A2168E3}"/>
              </a:ext>
            </a:extLst>
          </p:cNvPr>
          <p:cNvSpPr/>
          <p:nvPr/>
        </p:nvSpPr>
        <p:spPr>
          <a:xfrm>
            <a:off x="534256" y="4650035"/>
            <a:ext cx="1542410" cy="457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87" dirty="0">
                <a:latin typeface="Arial" panose="020B0604020202020204" pitchFamily="34" charset="0"/>
              </a:rPr>
              <a:t>Работники </a:t>
            </a:r>
          </a:p>
          <a:p>
            <a:pPr algn="ctr"/>
            <a:r>
              <a:rPr lang="ru-RU" sz="1187" dirty="0">
                <a:latin typeface="Arial" panose="020B0604020202020204" pitchFamily="34" charset="0"/>
              </a:rPr>
              <a:t>социальной сферы</a:t>
            </a:r>
            <a:endParaRPr lang="ru-RU" sz="1187" dirty="0"/>
          </a:p>
        </p:txBody>
      </p:sp>
      <p:pic>
        <p:nvPicPr>
          <p:cNvPr id="29" name="Picture 50" descr="Иконка «Популярный человек» — скачай бесплатно PNG и векторе">
            <a:extLst>
              <a:ext uri="{FF2B5EF4-FFF2-40B4-BE49-F238E27FC236}">
                <a16:creationId xmlns:a16="http://schemas.microsoft.com/office/drawing/2014/main" id="{047F0801-FFFE-463C-BE0F-4234D23CD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35" y="3999235"/>
            <a:ext cx="433776" cy="4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D91DB85-81F3-4DAD-9E9C-3C9BB3379B4C}"/>
              </a:ext>
            </a:extLst>
          </p:cNvPr>
          <p:cNvSpPr/>
          <p:nvPr/>
        </p:nvSpPr>
        <p:spPr>
          <a:xfrm>
            <a:off x="4186802" y="4710314"/>
            <a:ext cx="3210076" cy="4576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87" dirty="0">
                <a:latin typeface="Arial" panose="020B0604020202020204" pitchFamily="34" charset="0"/>
              </a:rPr>
              <a:t>Пациенты с ХНИЗ </a:t>
            </a:r>
          </a:p>
          <a:p>
            <a:pPr algn="ctr"/>
            <a:r>
              <a:rPr lang="ru-RU" sz="1187" dirty="0">
                <a:latin typeface="Arial" panose="020B0604020202020204" pitchFamily="34" charset="0"/>
              </a:rPr>
              <a:t>вне обострения</a:t>
            </a:r>
            <a:endParaRPr lang="ru-RU" sz="1187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FE9206D-57FB-4EA9-97F4-156B2F79F8FA}"/>
              </a:ext>
            </a:extLst>
          </p:cNvPr>
          <p:cNvSpPr/>
          <p:nvPr/>
        </p:nvSpPr>
        <p:spPr>
          <a:xfrm>
            <a:off x="1710416" y="4663368"/>
            <a:ext cx="3210076" cy="4576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87" dirty="0">
                <a:latin typeface="Arial" panose="020B0604020202020204" pitchFamily="34" charset="0"/>
              </a:rPr>
              <a:t>Проживающие </a:t>
            </a:r>
          </a:p>
          <a:p>
            <a:pPr algn="ctr"/>
            <a:r>
              <a:rPr lang="ru-RU" sz="1187" dirty="0">
                <a:latin typeface="Arial" panose="020B0604020202020204" pitchFamily="34" charset="0"/>
              </a:rPr>
              <a:t>в общежитии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C68D02E-0972-4B6C-8BBC-8505AC434BEC}"/>
              </a:ext>
            </a:extLst>
          </p:cNvPr>
          <p:cNvSpPr/>
          <p:nvPr/>
        </p:nvSpPr>
        <p:spPr>
          <a:xfrm>
            <a:off x="7433794" y="4710314"/>
            <a:ext cx="1200970" cy="457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87" dirty="0">
                <a:latin typeface="Arial" panose="020B0604020202020204" pitchFamily="34" charset="0"/>
              </a:rPr>
              <a:t>Лица, </a:t>
            </a:r>
          </a:p>
          <a:p>
            <a:pPr algn="ctr"/>
            <a:r>
              <a:rPr lang="ru-RU" sz="1187" dirty="0">
                <a:latin typeface="Arial" panose="020B0604020202020204" pitchFamily="34" charset="0"/>
              </a:rPr>
              <a:t>старше 65 лет</a:t>
            </a:r>
            <a:endParaRPr lang="ru-RU" sz="1187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F3B3BA-2D33-40DD-AFD4-96DCEF31D4EC}"/>
              </a:ext>
            </a:extLst>
          </p:cNvPr>
          <p:cNvSpPr/>
          <p:nvPr/>
        </p:nvSpPr>
        <p:spPr>
          <a:xfrm>
            <a:off x="726901" y="5529052"/>
            <a:ext cx="81597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Кроме того, прививку ставят тем, кто живет в одной квартире с пожилыми людьми и </a:t>
            </a:r>
            <a:r>
              <a:rPr lang="ru-RU" sz="1400" dirty="0" smtClean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sz="1400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людьми, имеющими бронхолегочными, сердечно-сосудистыми и эндокринными заболеваниями.</a:t>
            </a:r>
            <a:endParaRPr lang="ru-RU" sz="1400" dirty="0"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1028" name="Picture 4" descr="Картинки по запросу &quot;мчс пиктограмма пнг&quot;">
            <a:extLst>
              <a:ext uri="{FF2B5EF4-FFF2-40B4-BE49-F238E27FC236}">
                <a16:creationId xmlns:a16="http://schemas.microsoft.com/office/drawing/2014/main" id="{1CC781AE-FE6D-4367-86B8-CFDF14AC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01" y="2238866"/>
            <a:ext cx="52322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2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3582CF-2663-419E-A059-0DA00CF00A96}"/>
              </a:ext>
            </a:extLst>
          </p:cNvPr>
          <p:cNvSpPr/>
          <p:nvPr/>
        </p:nvSpPr>
        <p:spPr>
          <a:xfrm>
            <a:off x="658091" y="476553"/>
            <a:ext cx="7827818" cy="5372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ilroy ExtraBold" panose="000009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ПРОТИВОПОКАЗАНИЯМИ ДЛЯ ВАКЦИНАЦИИ ЯВЛЯЮТСЯ: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latin typeface="Gilroy Light" panose="000004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гиперчувствительность к какому-либо компоненту вакцины или вакцины, содержащей аналогичные компоненты;</a:t>
            </a:r>
            <a:endParaRPr lang="ru-RU" sz="1600" dirty="0">
              <a:solidFill>
                <a:srgbClr val="000000"/>
              </a:solidFill>
              <a:latin typeface="Gilroy Light" panose="000004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тяжелые аллергические реакции в анамнезе;</a:t>
            </a:r>
            <a:endParaRPr lang="ru-RU" sz="1600" dirty="0">
              <a:solidFill>
                <a:srgbClr val="000000"/>
              </a:solidFill>
              <a:latin typeface="Gilroy Light" panose="000004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острые инфекционные и неинфекционные заболевания, обострение хронических заболеваний - вакцинацию проводят через 2-4 недели после выздоровления;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беременность;</a:t>
            </a:r>
            <a:endParaRPr lang="ru-RU" sz="1600" dirty="0">
              <a:solidFill>
                <a:srgbClr val="000000"/>
              </a:solidFill>
              <a:latin typeface="Gilroy Light" panose="000004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период грудного вскармливания;</a:t>
            </a:r>
            <a:endParaRPr lang="ru-RU" sz="1600" dirty="0">
              <a:solidFill>
                <a:srgbClr val="000000"/>
              </a:solidFill>
              <a:latin typeface="Gilroy Light" panose="000004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возраст до 18 лет.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b="1" dirty="0">
              <a:solidFill>
                <a:srgbClr val="000000"/>
              </a:solidFill>
              <a:latin typeface="Gilroy Light" panose="000004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b="1" dirty="0">
              <a:solidFill>
                <a:srgbClr val="000000"/>
              </a:solidFill>
              <a:latin typeface="Gilroy Light" panose="000004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Gilroy ExtraBold" panose="000009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Противопоказания для введения компонента II:</a:t>
            </a:r>
            <a:endParaRPr lang="ru-RU" sz="1600" b="1" dirty="0">
              <a:latin typeface="Gilroy ExtraBold" panose="000009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тяжелые поствакцинальные осложнения (анафилактический шок, тяжелые генерализованные аллергические реакции, судорожный синдром, температура выше 40°С и т.д.) на введение компонента I вакцины.</a:t>
            </a:r>
            <a:endParaRPr lang="ru-RU" sz="1600" dirty="0">
              <a:solidFill>
                <a:srgbClr val="000000"/>
              </a:solidFill>
              <a:latin typeface="Gilroy Light" panose="000004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D6E069-973D-40FD-AD9C-EB4E8B40C72E}"/>
              </a:ext>
            </a:extLst>
          </p:cNvPr>
          <p:cNvSpPr/>
          <p:nvPr/>
        </p:nvSpPr>
        <p:spPr>
          <a:xfrm>
            <a:off x="1801097" y="68638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Записаться на вакцинацию можно в поликлинике по месту жительства или на портале «Госуслуг», выбрав вашу медицинскую организацию и услугу «Вакцинация от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-19».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768A5B2-F280-4FE2-ABDB-550538315FF6}"/>
              </a:ext>
            </a:extLst>
          </p:cNvPr>
          <p:cNvSpPr/>
          <p:nvPr/>
        </p:nvSpPr>
        <p:spPr>
          <a:xfrm>
            <a:off x="746995" y="964627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3C2046-85BF-492C-8B6A-2EAA8115340A}"/>
              </a:ext>
            </a:extLst>
          </p:cNvPr>
          <p:cNvSpPr/>
          <p:nvPr/>
        </p:nvSpPr>
        <p:spPr>
          <a:xfrm>
            <a:off x="6838089" y="964627"/>
            <a:ext cx="1722199" cy="835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5DC0FC-CFD2-4D29-9670-D5C1C4A3D105}"/>
              </a:ext>
            </a:extLst>
          </p:cNvPr>
          <p:cNvSpPr/>
          <p:nvPr/>
        </p:nvSpPr>
        <p:spPr>
          <a:xfrm>
            <a:off x="7094678" y="908284"/>
            <a:ext cx="2604654" cy="86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паспорт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полис ОМС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СНИЛС.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BE06DC1-F24B-45B1-AFF8-B9CEE744E05D}"/>
              </a:ext>
            </a:extLst>
          </p:cNvPr>
          <p:cNvSpPr/>
          <p:nvPr/>
        </p:nvSpPr>
        <p:spPr>
          <a:xfrm>
            <a:off x="746995" y="2417883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9D60CE-1B0D-413B-8D3C-AFF5F9F4051A}"/>
              </a:ext>
            </a:extLst>
          </p:cNvPr>
          <p:cNvSpPr/>
          <p:nvPr/>
        </p:nvSpPr>
        <p:spPr>
          <a:xfrm>
            <a:off x="1801097" y="2587086"/>
            <a:ext cx="18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Осмотр у врача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79DC87C-4A8F-4A2C-A367-2CD670019E87}"/>
              </a:ext>
            </a:extLst>
          </p:cNvPr>
          <p:cNvSpPr/>
          <p:nvPr/>
        </p:nvSpPr>
        <p:spPr>
          <a:xfrm>
            <a:off x="4681686" y="2417883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BBFDC3F-8778-4449-8839-ACAB721B5275}"/>
              </a:ext>
            </a:extLst>
          </p:cNvPr>
          <p:cNvSpPr/>
          <p:nvPr/>
        </p:nvSpPr>
        <p:spPr>
          <a:xfrm>
            <a:off x="5735788" y="2640917"/>
            <a:ext cx="2682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Процедура вакцинации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04227C-FED2-4C85-B4B3-318CE5402670}"/>
              </a:ext>
            </a:extLst>
          </p:cNvPr>
          <p:cNvSpPr/>
          <p:nvPr/>
        </p:nvSpPr>
        <p:spPr>
          <a:xfrm>
            <a:off x="1681818" y="3701375"/>
            <a:ext cx="7256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вакцинации следует 30 минут провести в поликлинике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 течение нескольких недель вести дневник самоконтроля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Картинки по запросу &quot;часы пнг&quot;">
            <a:extLst>
              <a:ext uri="{FF2B5EF4-FFF2-40B4-BE49-F238E27FC236}">
                <a16:creationId xmlns:a16="http://schemas.microsoft.com/office/drawing/2014/main" id="{00DF2094-D5E2-4C3C-AF4A-05865B2D9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8" y="3639967"/>
            <a:ext cx="707739" cy="70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D98C13-A636-45C0-94ED-0A8FE3717542}"/>
              </a:ext>
            </a:extLst>
          </p:cNvPr>
          <p:cNvSpPr/>
          <p:nvPr/>
        </p:nvSpPr>
        <p:spPr>
          <a:xfrm>
            <a:off x="1699678" y="4922315"/>
            <a:ext cx="7413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Через 21 день необходимо пройти повторную вакцинацию,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которую вас запишут автоматически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2" descr="Вакцина | Бесплатно значок">
            <a:extLst>
              <a:ext uri="{FF2B5EF4-FFF2-40B4-BE49-F238E27FC236}">
                <a16:creationId xmlns:a16="http://schemas.microsoft.com/office/drawing/2014/main" id="{F2943DA5-C53C-48B3-BAFA-F9BF5D91A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8" y="4922315"/>
            <a:ext cx="433775" cy="4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2" descr="Вакцина | Бесплатно значок">
            <a:extLst>
              <a:ext uri="{FF2B5EF4-FFF2-40B4-BE49-F238E27FC236}">
                <a16:creationId xmlns:a16="http://schemas.microsoft.com/office/drawing/2014/main" id="{3DDC7416-51BE-4045-B61C-49760F34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62" y="4982963"/>
            <a:ext cx="433775" cy="4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плюс пнг&quot;">
            <a:extLst>
              <a:ext uri="{FF2B5EF4-FFF2-40B4-BE49-F238E27FC236}">
                <a16:creationId xmlns:a16="http://schemas.microsoft.com/office/drawing/2014/main" id="{7A443F0A-5814-4C68-AFB2-D8444882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7369" y="824876"/>
            <a:ext cx="1065449" cy="10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253643-4250-4EE2-8C94-68B6F749ACFF}"/>
              </a:ext>
            </a:extLst>
          </p:cNvPr>
          <p:cNvSpPr/>
          <p:nvPr/>
        </p:nvSpPr>
        <p:spPr>
          <a:xfrm>
            <a:off x="857177" y="6218372"/>
            <a:ext cx="7413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Обследование на антитела к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коронавирусной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инфекции не является обязательным.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648</Words>
  <Application>Microsoft Office PowerPoint</Application>
  <PresentationFormat>Экран (4:3)</PresentationFormat>
  <Paragraphs>135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Gilroy ExtraBold</vt:lpstr>
      <vt:lpstr>Gilroy Light</vt:lpstr>
      <vt:lpstr>Symbol</vt:lpstr>
      <vt:lpstr>Times New Roman</vt:lpstr>
      <vt:lpstr>Тема Office</vt:lpstr>
      <vt:lpstr>Презентация PowerPoint</vt:lpstr>
      <vt:lpstr>Презентация PowerPoint</vt:lpstr>
      <vt:lpstr>Клиническая картина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Дубова</dc:creator>
  <cp:lastModifiedBy>Екатерина Кудрявцева</cp:lastModifiedBy>
  <cp:revision>29</cp:revision>
  <dcterms:created xsi:type="dcterms:W3CDTF">2021-02-04T07:15:18Z</dcterms:created>
  <dcterms:modified xsi:type="dcterms:W3CDTF">2021-03-25T10:05:59Z</dcterms:modified>
</cp:coreProperties>
</file>